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1" r:id="rId1"/>
  </p:sldMasterIdLst>
  <p:notesMasterIdLst>
    <p:notesMasterId r:id="rId38"/>
  </p:notesMasterIdLst>
  <p:handoutMasterIdLst>
    <p:handoutMasterId r:id="rId39"/>
  </p:handout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0000"/>
    <p:restoredTop sz="85220"/>
  </p:normalViewPr>
  <p:slideViewPr>
    <p:cSldViewPr snapToGrid="0" snapToObjects="1">
      <p:cViewPr>
        <p:scale>
          <a:sx n="67" d="100"/>
          <a:sy n="67" d="100"/>
        </p:scale>
        <p:origin x="-1332" y="-72"/>
      </p:cViewPr>
      <p:guideLst>
        <p:guide orient="horz" pos="2160"/>
        <p:guide pos="2880"/>
      </p:guideLst>
    </p:cSldViewPr>
  </p:slideViewPr>
  <p:notesTextViewPr>
    <p:cViewPr>
      <p:scale>
        <a:sx n="100" d="100"/>
        <a:sy n="100" d="100"/>
      </p:scale>
      <p:origin x="0" y="0"/>
    </p:cViewPr>
  </p:notesTextViewPr>
  <p:sorterViewPr>
    <p:cViewPr>
      <p:scale>
        <a:sx n="125" d="100"/>
        <a:sy n="125" d="100"/>
      </p:scale>
      <p:origin x="0" y="2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49BB3D-9C4E-8F41-8586-8FBE15637861}" type="datetimeFigureOut">
              <a:rPr lang="en-US" smtClean="0"/>
              <a:t>11/28/2016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CBC042-B0E8-6941-BF6D-76EB7D642804}" type="slidenum">
              <a:rPr lang="en-US" smtClean="0"/>
              <a:t>‹#›</a:t>
            </a:fld>
            <a:endParaRPr lang="en-US"/>
          </a:p>
        </p:txBody>
      </p:sp>
    </p:spTree>
    <p:extLst>
      <p:ext uri="{BB962C8B-B14F-4D97-AF65-F5344CB8AC3E}">
        <p14:creationId xmlns:p14="http://schemas.microsoft.com/office/powerpoint/2010/main" val="1714548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678349-0F08-8D40-804E-3F51908981BC}" type="datetimeFigureOut">
              <a:rPr lang="en-US" smtClean="0"/>
              <a:pPr/>
              <a:t>11/28/2016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119D6F-E0B2-F644-84E1-E6FCC2EDE762}" type="slidenum">
              <a:rPr lang="en-US" smtClean="0"/>
              <a:pPr/>
              <a:t>‹#›</a:t>
            </a:fld>
            <a:endParaRPr lang="en-US"/>
          </a:p>
        </p:txBody>
      </p:sp>
    </p:spTree>
    <p:extLst>
      <p:ext uri="{BB962C8B-B14F-4D97-AF65-F5344CB8AC3E}">
        <p14:creationId xmlns:p14="http://schemas.microsoft.com/office/powerpoint/2010/main" val="6000615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epa.gov/oppad001/chemregindex.ht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cdc.gov/mmwr/volumes/656/wr/mm6515a3.hem?s_cid=mm6515a3_e"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a:latin typeface="Calibri" pitchFamily="-106" charset="0"/>
              <a:ea typeface="ＭＳ Ｐゴシック" pitchFamily="-106" charset="-128"/>
              <a:cs typeface="ＭＳ Ｐゴシック" pitchFamily="-106" charset="-128"/>
            </a:endParaRPr>
          </a:p>
        </p:txBody>
      </p:sp>
      <p:sp>
        <p:nvSpPr>
          <p:cNvPr id="43012" name="Slide Number Placeholder 3"/>
          <p:cNvSpPr>
            <a:spLocks noGrp="1"/>
          </p:cNvSpPr>
          <p:nvPr>
            <p:ph type="sldNum" sz="quarter" idx="5"/>
          </p:nvPr>
        </p:nvSpPr>
        <p:spPr>
          <a:noFill/>
        </p:spPr>
        <p:txBody>
          <a:bodyPr/>
          <a:lstStyle/>
          <a:p>
            <a:fld id="{D8C6CBC0-761F-4148-9205-7B525F486366}" type="slidenum">
              <a:rPr lang="en-US"/>
              <a:pPr/>
              <a:t>2</a:t>
            </a:fld>
            <a:endParaRPr lang="en-US"/>
          </a:p>
        </p:txBody>
      </p:sp>
    </p:spTree>
    <p:extLst>
      <p:ext uri="{BB962C8B-B14F-4D97-AF65-F5344CB8AC3E}">
        <p14:creationId xmlns:p14="http://schemas.microsoft.com/office/powerpoint/2010/main" val="651970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a:latin typeface="Calibri" pitchFamily="-106" charset="0"/>
              <a:ea typeface="ＭＳ Ｐゴシック" pitchFamily="-106" charset="-128"/>
              <a:cs typeface="ＭＳ Ｐゴシック" pitchFamily="-106" charset="-128"/>
            </a:endParaRPr>
          </a:p>
        </p:txBody>
      </p:sp>
      <p:sp>
        <p:nvSpPr>
          <p:cNvPr id="52228" name="Slide Number Placeholder 3"/>
          <p:cNvSpPr>
            <a:spLocks noGrp="1"/>
          </p:cNvSpPr>
          <p:nvPr>
            <p:ph type="sldNum" sz="quarter" idx="5"/>
          </p:nvPr>
        </p:nvSpPr>
        <p:spPr>
          <a:noFill/>
        </p:spPr>
        <p:txBody>
          <a:bodyPr/>
          <a:lstStyle/>
          <a:p>
            <a:fld id="{178AEF02-63BD-8946-BACC-3417BABE96B6}" type="slidenum">
              <a:rPr lang="en-US"/>
              <a:pPr/>
              <a:t>11</a:t>
            </a:fld>
            <a:endParaRPr lang="en-US"/>
          </a:p>
        </p:txBody>
      </p:sp>
    </p:spTree>
    <p:extLst>
      <p:ext uri="{BB962C8B-B14F-4D97-AF65-F5344CB8AC3E}">
        <p14:creationId xmlns:p14="http://schemas.microsoft.com/office/powerpoint/2010/main" val="330438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xfrm>
            <a:off x="447675" y="4270636"/>
            <a:ext cx="5888038" cy="4375254"/>
          </a:xfrm>
          <a:noFill/>
          <a:ln/>
        </p:spPr>
        <p:txBody>
          <a:bodyPr/>
          <a:lstStyle/>
          <a:p>
            <a:r>
              <a:rPr lang="en-US" dirty="0">
                <a:latin typeface="Calibri" pitchFamily="-106" charset="0"/>
                <a:ea typeface="ＭＳ Ｐゴシック" pitchFamily="-106" charset="-128"/>
                <a:cs typeface="ＭＳ Ｐゴシック" pitchFamily="-106" charset="-128"/>
              </a:rPr>
              <a:t>Disinfectants are classified by level of kill claimed on the label. A low level (hospital-grade) disinfectant is EPA-defined and registered to be effective against </a:t>
            </a:r>
            <a:r>
              <a:rPr lang="en-US" i="1" dirty="0">
                <a:latin typeface="Calibri" pitchFamily="-106" charset="0"/>
                <a:ea typeface="ＭＳ Ｐゴシック" pitchFamily="-106" charset="-128"/>
                <a:cs typeface="ＭＳ Ｐゴシック" pitchFamily="-106" charset="-128"/>
              </a:rPr>
              <a:t>pseudomonas aeruginosa</a:t>
            </a:r>
            <a:r>
              <a:rPr lang="en-US" dirty="0">
                <a:latin typeface="Calibri" pitchFamily="-106" charset="0"/>
                <a:ea typeface="ＭＳ Ｐゴシック" pitchFamily="-106" charset="-128"/>
                <a:cs typeface="ＭＳ Ｐゴシック" pitchFamily="-106" charset="-128"/>
              </a:rPr>
              <a:t> and </a:t>
            </a:r>
            <a:r>
              <a:rPr lang="en-US" i="1" dirty="0">
                <a:latin typeface="Calibri" pitchFamily="-106" charset="0"/>
                <a:ea typeface="ＭＳ Ｐゴシック" pitchFamily="-106" charset="-128"/>
                <a:cs typeface="ＭＳ Ｐゴシック" pitchFamily="-106" charset="-128"/>
              </a:rPr>
              <a:t>staphylococcus aureus</a:t>
            </a:r>
            <a:r>
              <a:rPr lang="en-US" dirty="0">
                <a:latin typeface="Calibri" pitchFamily="-106" charset="0"/>
                <a:ea typeface="ＭＳ Ｐゴシック" pitchFamily="-106" charset="-128"/>
                <a:cs typeface="ＭＳ Ｐゴシック" pitchFamily="-106" charset="-128"/>
              </a:rPr>
              <a:t>. They are appropriately used to clean common areas such as hallways and floors. An intermediate level disinfectant is defined as having been tested against TB, bacteria, fungi, and viruses. Some may have a sporicidal claim. </a:t>
            </a:r>
            <a:r>
              <a:rPr lang="en-US" dirty="0" err="1">
                <a:latin typeface="Calibri" pitchFamily="-106" charset="0"/>
                <a:ea typeface="ＭＳ Ｐゴシック" pitchFamily="-106" charset="-128"/>
                <a:cs typeface="ＭＳ Ｐゴシック" pitchFamily="-106" charset="-128"/>
              </a:rPr>
              <a:t>Quats</a:t>
            </a:r>
            <a:r>
              <a:rPr lang="en-US" dirty="0">
                <a:latin typeface="Calibri" pitchFamily="-106" charset="0"/>
                <a:ea typeface="ＭＳ Ｐゴシック" pitchFamily="-106" charset="-128"/>
                <a:cs typeface="ＭＳ Ｐゴシック" pitchFamily="-106" charset="-128"/>
              </a:rPr>
              <a:t> and </a:t>
            </a:r>
            <a:r>
              <a:rPr lang="en-US" dirty="0" err="1">
                <a:latin typeface="Calibri" pitchFamily="-106" charset="0"/>
                <a:ea typeface="ＭＳ Ｐゴシック" pitchFamily="-106" charset="-128"/>
                <a:cs typeface="ＭＳ Ｐゴシック" pitchFamily="-106" charset="-128"/>
              </a:rPr>
              <a:t>phenolics</a:t>
            </a:r>
            <a:r>
              <a:rPr lang="en-US" dirty="0">
                <a:latin typeface="Calibri" pitchFamily="-106" charset="0"/>
                <a:ea typeface="ＭＳ Ｐゴシック" pitchFamily="-106" charset="-128"/>
                <a:cs typeface="ＭＳ Ｐゴシック" pitchFamily="-106" charset="-128"/>
              </a:rPr>
              <a:t> are common intermediate level disinfectants. High level disinfectants fall under the Food and Drug Administration (FDA) as they make claims as </a:t>
            </a:r>
            <a:r>
              <a:rPr lang="en-US" dirty="0" err="1">
                <a:latin typeface="Calibri" pitchFamily="-106" charset="0"/>
                <a:ea typeface="ＭＳ Ｐゴシック" pitchFamily="-106" charset="-128"/>
                <a:cs typeface="ＭＳ Ｐゴシック" pitchFamily="-106" charset="-128"/>
              </a:rPr>
              <a:t>sterilants</a:t>
            </a:r>
            <a:r>
              <a:rPr lang="en-US" dirty="0">
                <a:latin typeface="Calibri" pitchFamily="-106" charset="0"/>
                <a:ea typeface="ＭＳ Ｐゴシック" pitchFamily="-106" charset="-128"/>
                <a:cs typeface="ＭＳ Ｐゴシック" pitchFamily="-106" charset="-128"/>
              </a:rPr>
              <a:t>. </a:t>
            </a:r>
            <a:r>
              <a:rPr lang="en-US" dirty="0" err="1">
                <a:latin typeface="Calibri" pitchFamily="-106" charset="0"/>
                <a:ea typeface="ＭＳ Ｐゴシック" pitchFamily="-106" charset="-128"/>
                <a:cs typeface="ＭＳ Ｐゴシック" pitchFamily="-106" charset="-128"/>
              </a:rPr>
              <a:t>Gluteraldehyde</a:t>
            </a:r>
            <a:r>
              <a:rPr lang="en-US" dirty="0">
                <a:latin typeface="Calibri" pitchFamily="-106" charset="0"/>
                <a:ea typeface="ＭＳ Ｐゴシック" pitchFamily="-106" charset="-128"/>
                <a:cs typeface="ＭＳ Ｐゴシック" pitchFamily="-106" charset="-128"/>
              </a:rPr>
              <a:t>, OPA, hydrogen peroxide, and </a:t>
            </a:r>
            <a:r>
              <a:rPr lang="en-US" dirty="0" err="1">
                <a:latin typeface="Calibri" pitchFamily="-106" charset="0"/>
                <a:ea typeface="ＭＳ Ｐゴシック" pitchFamily="-106" charset="-128"/>
                <a:cs typeface="ＭＳ Ｐゴシック" pitchFamily="-106" charset="-128"/>
              </a:rPr>
              <a:t>peracetic</a:t>
            </a:r>
            <a:r>
              <a:rPr lang="en-US" dirty="0">
                <a:latin typeface="Calibri" pitchFamily="-106" charset="0"/>
                <a:ea typeface="ＭＳ Ｐゴシック" pitchFamily="-106" charset="-128"/>
                <a:cs typeface="ＭＳ Ｐゴシック" pitchFamily="-106" charset="-128"/>
              </a:rPr>
              <a:t> acid are examples of high level disinfectants.</a:t>
            </a:r>
          </a:p>
          <a:p>
            <a:endParaRPr lang="en-US" sz="600" dirty="0">
              <a:latin typeface="Calibri" pitchFamily="-106" charset="0"/>
              <a:ea typeface="ＭＳ Ｐゴシック" pitchFamily="-106" charset="-128"/>
              <a:cs typeface="ＭＳ Ｐゴシック" pitchFamily="-106" charset="-128"/>
            </a:endParaRPr>
          </a:p>
          <a:p>
            <a:r>
              <a:rPr lang="en-US" dirty="0">
                <a:latin typeface="Calibri" pitchFamily="-106" charset="0"/>
                <a:ea typeface="ＭＳ Ｐゴシック" pitchFamily="-106" charset="-128"/>
                <a:cs typeface="ＭＳ Ｐゴシック" pitchFamily="-106" charset="-128"/>
              </a:rPr>
              <a:t>The Federal Insecticide, Fungicide, and Rodenticide Act (FIFRA – 1996) provides for federal regulation of pesticide distribution, sale, and use. Disinfectants are classified as pesticides. Thus the EPA exercises authority to require testing for hospital-level disinfectants and that testing be conducted in real life situations, including with hard water and/or on non-porous surfaces. Manufacturers must perform extensive laboratory testing to demonstrate safety and efficacy of the product, a process that takes 18-24 months.  Upon approval, the EPA then issues a registration number and allows the manufacturer to print claim information on the product label (‘label claim’). Each strain on the label must be supported by efficacy data. </a:t>
            </a:r>
            <a:r>
              <a:rPr lang="en-US" dirty="0">
                <a:solidFill>
                  <a:srgbClr val="C00000"/>
                </a:solidFill>
                <a:latin typeface="Calibri" pitchFamily="-106" charset="0"/>
                <a:ea typeface="ＭＳ Ｐゴシック" pitchFamily="-106" charset="-128"/>
                <a:cs typeface="ＭＳ Ｐゴシック" pitchFamily="-106" charset="-128"/>
              </a:rPr>
              <a:t>Hospitals must have a disinfectant available capable of disinfecting blood spills (HBV and HIV claim). Importantly, the label must clarify manufacturer’s instructions for use, including how long the disinfectant must remain wet on the surface to achieve the desired degree of microbial killing. </a:t>
            </a:r>
            <a:r>
              <a:rPr lang="en-US" dirty="0">
                <a:latin typeface="Calibri" pitchFamily="-106" charset="0"/>
                <a:ea typeface="ＭＳ Ｐゴシック" pitchFamily="-106" charset="-128"/>
                <a:cs typeface="ＭＳ Ｐゴシック" pitchFamily="-106" charset="-128"/>
              </a:rPr>
              <a:t>An example is that a 1:10 solution of bleach requires 10 minutes wet contact time to ‘kill’ </a:t>
            </a:r>
            <a:r>
              <a:rPr lang="en-US" i="1" dirty="0">
                <a:latin typeface="Calibri" pitchFamily="-106" charset="0"/>
                <a:ea typeface="ＭＳ Ｐゴシック" pitchFamily="-106" charset="-128"/>
                <a:cs typeface="ＭＳ Ｐゴシック" pitchFamily="-106" charset="-128"/>
              </a:rPr>
              <a:t>c diff</a:t>
            </a:r>
            <a:r>
              <a:rPr lang="en-US" dirty="0">
                <a:latin typeface="Calibri" pitchFamily="-106" charset="0"/>
                <a:ea typeface="ＭＳ Ｐゴシック" pitchFamily="-106" charset="-128"/>
                <a:cs typeface="ＭＳ Ｐゴシック" pitchFamily="-106" charset="-128"/>
              </a:rPr>
              <a:t> spores. A list of disinfectants by category of organism they are effective against can be found at </a:t>
            </a:r>
            <a:r>
              <a:rPr lang="en-US" u="sng" dirty="0">
                <a:latin typeface="Calibri" pitchFamily="-106" charset="0"/>
                <a:ea typeface="ＭＳ Ｐゴシック" pitchFamily="-106" charset="-128"/>
                <a:cs typeface="ＭＳ Ｐゴシック" pitchFamily="-106" charset="-128"/>
                <a:hlinkClick r:id="rId3"/>
              </a:rPr>
              <a:t>http://www.epa.gov/oppad001/chemregindex.htm</a:t>
            </a:r>
            <a:endParaRPr lang="en-US" dirty="0">
              <a:latin typeface="Calibri" pitchFamily="-106" charset="0"/>
              <a:ea typeface="ＭＳ Ｐゴシック" pitchFamily="-106" charset="-128"/>
              <a:cs typeface="ＭＳ Ｐゴシック" pitchFamily="-106" charset="-128"/>
            </a:endParaRPr>
          </a:p>
          <a:p>
            <a:endParaRPr lang="en-US" dirty="0">
              <a:latin typeface="Calibri" pitchFamily="-106" charset="0"/>
              <a:ea typeface="ＭＳ Ｐゴシック" pitchFamily="-106" charset="-128"/>
              <a:cs typeface="ＭＳ Ｐゴシック" pitchFamily="-106" charset="-128"/>
            </a:endParaRPr>
          </a:p>
        </p:txBody>
      </p:sp>
      <p:sp>
        <p:nvSpPr>
          <p:cNvPr id="53252" name="Slide Number Placeholder 3"/>
          <p:cNvSpPr>
            <a:spLocks noGrp="1"/>
          </p:cNvSpPr>
          <p:nvPr>
            <p:ph type="sldNum" sz="quarter" idx="5"/>
          </p:nvPr>
        </p:nvSpPr>
        <p:spPr>
          <a:noFill/>
        </p:spPr>
        <p:txBody>
          <a:bodyPr/>
          <a:lstStyle/>
          <a:p>
            <a:fld id="{9B67C3C2-99AD-3B46-8213-848F1E4134FB}" type="slidenum">
              <a:rPr lang="en-US"/>
              <a:pPr/>
              <a:t>12</a:t>
            </a:fld>
            <a:endParaRPr lang="en-US"/>
          </a:p>
        </p:txBody>
      </p:sp>
    </p:spTree>
    <p:extLst>
      <p:ext uri="{BB962C8B-B14F-4D97-AF65-F5344CB8AC3E}">
        <p14:creationId xmlns:p14="http://schemas.microsoft.com/office/powerpoint/2010/main" val="287679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a:latin typeface="Calibri" pitchFamily="-106" charset="0"/>
              <a:ea typeface="ＭＳ Ｐゴシック" pitchFamily="-106" charset="-128"/>
              <a:cs typeface="ＭＳ Ｐゴシック" pitchFamily="-106" charset="-128"/>
            </a:endParaRPr>
          </a:p>
        </p:txBody>
      </p:sp>
      <p:sp>
        <p:nvSpPr>
          <p:cNvPr id="54276" name="Slide Number Placeholder 3"/>
          <p:cNvSpPr>
            <a:spLocks noGrp="1"/>
          </p:cNvSpPr>
          <p:nvPr>
            <p:ph type="sldNum" sz="quarter" idx="5"/>
          </p:nvPr>
        </p:nvSpPr>
        <p:spPr>
          <a:noFill/>
        </p:spPr>
        <p:txBody>
          <a:bodyPr/>
          <a:lstStyle/>
          <a:p>
            <a:fld id="{F8EA41A3-34A4-4648-B28C-215D4EBADBFF}" type="slidenum">
              <a:rPr lang="en-US"/>
              <a:pPr/>
              <a:t>13</a:t>
            </a:fld>
            <a:endParaRPr lang="en-US"/>
          </a:p>
        </p:txBody>
      </p:sp>
    </p:spTree>
    <p:extLst>
      <p:ext uri="{BB962C8B-B14F-4D97-AF65-F5344CB8AC3E}">
        <p14:creationId xmlns:p14="http://schemas.microsoft.com/office/powerpoint/2010/main" val="1041566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r>
              <a:rPr lang="en-US">
                <a:latin typeface="Calibri" pitchFamily="-106" charset="0"/>
                <a:ea typeface="ＭＳ Ｐゴシック" pitchFamily="-106" charset="-128"/>
                <a:cs typeface="ＭＳ Ｐゴシック" pitchFamily="-106" charset="-128"/>
              </a:rPr>
              <a:t>Some facilities choose not to use different levels of disinfectants and/or use disinfectants that are also detergents to simplify the number of products used and/or decrease confusion . This is up to your facility policy.</a:t>
            </a:r>
          </a:p>
        </p:txBody>
      </p:sp>
      <p:sp>
        <p:nvSpPr>
          <p:cNvPr id="55300" name="Slide Number Placeholder 3"/>
          <p:cNvSpPr>
            <a:spLocks noGrp="1"/>
          </p:cNvSpPr>
          <p:nvPr>
            <p:ph type="sldNum" sz="quarter" idx="5"/>
          </p:nvPr>
        </p:nvSpPr>
        <p:spPr>
          <a:noFill/>
        </p:spPr>
        <p:txBody>
          <a:bodyPr/>
          <a:lstStyle/>
          <a:p>
            <a:fld id="{D783FB98-1B1D-364A-ACE3-09F466540465}" type="slidenum">
              <a:rPr lang="en-US"/>
              <a:pPr/>
              <a:t>14</a:t>
            </a:fld>
            <a:endParaRPr lang="en-US"/>
          </a:p>
        </p:txBody>
      </p:sp>
    </p:spTree>
    <p:extLst>
      <p:ext uri="{BB962C8B-B14F-4D97-AF65-F5344CB8AC3E}">
        <p14:creationId xmlns:p14="http://schemas.microsoft.com/office/powerpoint/2010/main" val="1464387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a:latin typeface="Calibri" pitchFamily="-106" charset="0"/>
              <a:ea typeface="ＭＳ Ｐゴシック" pitchFamily="-106" charset="-128"/>
              <a:cs typeface="ＭＳ Ｐゴシック" pitchFamily="-106" charset="-128"/>
            </a:endParaRPr>
          </a:p>
        </p:txBody>
      </p:sp>
      <p:sp>
        <p:nvSpPr>
          <p:cNvPr id="56324" name="Slide Number Placeholder 3"/>
          <p:cNvSpPr>
            <a:spLocks noGrp="1"/>
          </p:cNvSpPr>
          <p:nvPr>
            <p:ph type="sldNum" sz="quarter" idx="5"/>
          </p:nvPr>
        </p:nvSpPr>
        <p:spPr>
          <a:noFill/>
        </p:spPr>
        <p:txBody>
          <a:bodyPr/>
          <a:lstStyle/>
          <a:p>
            <a:fld id="{407A448A-318D-1A46-8BD3-965D2889569E}" type="slidenum">
              <a:rPr lang="en-US"/>
              <a:pPr/>
              <a:t>15</a:t>
            </a:fld>
            <a:endParaRPr lang="en-US"/>
          </a:p>
        </p:txBody>
      </p:sp>
    </p:spTree>
    <p:extLst>
      <p:ext uri="{BB962C8B-B14F-4D97-AF65-F5344CB8AC3E}">
        <p14:creationId xmlns:p14="http://schemas.microsoft.com/office/powerpoint/2010/main" val="1794739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a:latin typeface="Calibri" pitchFamily="-106" charset="0"/>
              <a:ea typeface="ＭＳ Ｐゴシック" pitchFamily="-106" charset="-128"/>
              <a:cs typeface="ＭＳ Ｐゴシック" pitchFamily="-106" charset="-128"/>
            </a:endParaRPr>
          </a:p>
        </p:txBody>
      </p:sp>
      <p:sp>
        <p:nvSpPr>
          <p:cNvPr id="57348" name="Slide Number Placeholder 3"/>
          <p:cNvSpPr>
            <a:spLocks noGrp="1"/>
          </p:cNvSpPr>
          <p:nvPr>
            <p:ph type="sldNum" sz="quarter" idx="5"/>
          </p:nvPr>
        </p:nvSpPr>
        <p:spPr>
          <a:noFill/>
        </p:spPr>
        <p:txBody>
          <a:bodyPr/>
          <a:lstStyle/>
          <a:p>
            <a:fld id="{247B9C9C-0317-3945-A001-17E48D72BA10}" type="slidenum">
              <a:rPr lang="en-US"/>
              <a:pPr/>
              <a:t>16</a:t>
            </a:fld>
            <a:endParaRPr lang="en-US"/>
          </a:p>
        </p:txBody>
      </p:sp>
    </p:spTree>
    <p:extLst>
      <p:ext uri="{BB962C8B-B14F-4D97-AF65-F5344CB8AC3E}">
        <p14:creationId xmlns:p14="http://schemas.microsoft.com/office/powerpoint/2010/main" val="1888087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a:latin typeface="Calibri" pitchFamily="-106" charset="0"/>
              <a:ea typeface="ＭＳ Ｐゴシック" pitchFamily="-106" charset="-128"/>
              <a:cs typeface="ＭＳ Ｐゴシック" pitchFamily="-106" charset="-128"/>
            </a:endParaRPr>
          </a:p>
        </p:txBody>
      </p:sp>
      <p:sp>
        <p:nvSpPr>
          <p:cNvPr id="58372" name="Slide Number Placeholder 3"/>
          <p:cNvSpPr>
            <a:spLocks noGrp="1"/>
          </p:cNvSpPr>
          <p:nvPr>
            <p:ph type="sldNum" sz="quarter" idx="5"/>
          </p:nvPr>
        </p:nvSpPr>
        <p:spPr>
          <a:noFill/>
        </p:spPr>
        <p:txBody>
          <a:bodyPr/>
          <a:lstStyle/>
          <a:p>
            <a:fld id="{3B858083-739B-AF4C-873B-81EC0C61CE50}" type="slidenum">
              <a:rPr lang="en-US"/>
              <a:pPr/>
              <a:t>17</a:t>
            </a:fld>
            <a:endParaRPr lang="en-US"/>
          </a:p>
        </p:txBody>
      </p:sp>
    </p:spTree>
    <p:extLst>
      <p:ext uri="{BB962C8B-B14F-4D97-AF65-F5344CB8AC3E}">
        <p14:creationId xmlns:p14="http://schemas.microsoft.com/office/powerpoint/2010/main" val="1875555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a:latin typeface="Calibri" pitchFamily="-106" charset="0"/>
              <a:ea typeface="ＭＳ Ｐゴシック" pitchFamily="-106" charset="-128"/>
              <a:cs typeface="ＭＳ Ｐゴシック" pitchFamily="-106" charset="-128"/>
            </a:endParaRPr>
          </a:p>
        </p:txBody>
      </p:sp>
      <p:sp>
        <p:nvSpPr>
          <p:cNvPr id="59396" name="Slide Number Placeholder 3"/>
          <p:cNvSpPr>
            <a:spLocks noGrp="1"/>
          </p:cNvSpPr>
          <p:nvPr>
            <p:ph type="sldNum" sz="quarter" idx="5"/>
          </p:nvPr>
        </p:nvSpPr>
        <p:spPr>
          <a:noFill/>
        </p:spPr>
        <p:txBody>
          <a:bodyPr/>
          <a:lstStyle/>
          <a:p>
            <a:fld id="{C109A15E-89B1-8249-870F-2825419E544E}" type="slidenum">
              <a:rPr lang="en-US"/>
              <a:pPr/>
              <a:t>18</a:t>
            </a:fld>
            <a:endParaRPr lang="en-US"/>
          </a:p>
        </p:txBody>
      </p:sp>
    </p:spTree>
    <p:extLst>
      <p:ext uri="{BB962C8B-B14F-4D97-AF65-F5344CB8AC3E}">
        <p14:creationId xmlns:p14="http://schemas.microsoft.com/office/powerpoint/2010/main" val="1695864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a:spcBef>
                <a:spcPct val="0"/>
              </a:spcBef>
            </a:pPr>
            <a:r>
              <a:rPr lang="en-US">
                <a:latin typeface="Calibri" pitchFamily="-106" charset="0"/>
                <a:ea typeface="ＭＳ Ｐゴシック" pitchFamily="-106" charset="-128"/>
                <a:cs typeface="ＭＳ Ｐゴシック" pitchFamily="-106" charset="-128"/>
              </a:rPr>
              <a:t>One hospital noted a high level of contaminants from re-usable cleaning cloths; another linked contaminated cleaning cloths to an outbreak of </a:t>
            </a:r>
            <a:r>
              <a:rPr lang="en-US" i="1">
                <a:latin typeface="Calibri" pitchFamily="-106" charset="0"/>
                <a:ea typeface="ＭＳ Ｐゴシック" pitchFamily="-106" charset="-128"/>
                <a:cs typeface="ＭＳ Ｐゴシック" pitchFamily="-106" charset="-128"/>
              </a:rPr>
              <a:t>Bacillus cereus. </a:t>
            </a:r>
            <a:r>
              <a:rPr lang="en-US">
                <a:latin typeface="Calibri" pitchFamily="-106" charset="0"/>
                <a:ea typeface="ＭＳ Ｐゴシック" pitchFamily="-106" charset="-128"/>
                <a:cs typeface="ＭＳ Ｐゴシック" pitchFamily="-106" charset="-128"/>
              </a:rPr>
              <a:t>Hospital laundering practices need to be sufficient to remove these contaminants so that subsequent use will not increase room contamination. </a:t>
            </a:r>
            <a:r>
              <a:rPr lang="en-US" i="1">
                <a:latin typeface="Calibri" pitchFamily="-106" charset="0"/>
                <a:ea typeface="ＭＳ Ｐゴシック" pitchFamily="-106" charset="-128"/>
                <a:cs typeface="ＭＳ Ｐゴシック" pitchFamily="-106" charset="-128"/>
              </a:rPr>
              <a:t> </a:t>
            </a:r>
            <a:r>
              <a:rPr lang="en-US">
                <a:latin typeface="Calibri" pitchFamily="-106" charset="0"/>
                <a:ea typeface="ＭＳ Ｐゴシック" pitchFamily="-106" charset="-128"/>
                <a:cs typeface="ＭＳ Ｐゴシック" pitchFamily="-106" charset="-128"/>
              </a:rPr>
              <a:t>  	</a:t>
            </a:r>
          </a:p>
          <a:p>
            <a:pPr>
              <a:spcBef>
                <a:spcPct val="0"/>
              </a:spcBef>
            </a:pPr>
            <a:r>
              <a:rPr lang="en-US">
                <a:latin typeface="Calibri" pitchFamily="-106" charset="0"/>
                <a:ea typeface="ＭＳ Ｐゴシック" pitchFamily="-106" charset="-128"/>
                <a:cs typeface="ＭＳ Ｐゴシック" pitchFamily="-106" charset="-128"/>
              </a:rPr>
              <a:t>   Sifuentes LY, Microbial contamination of hospital cleaning towels, </a:t>
            </a:r>
            <a:r>
              <a:rPr lang="en-US" i="1">
                <a:latin typeface="Calibri" pitchFamily="-106" charset="0"/>
                <a:ea typeface="ＭＳ Ｐゴシック" pitchFamily="-106" charset="-128"/>
                <a:cs typeface="ＭＳ Ｐゴシック" pitchFamily="-106" charset="-128"/>
              </a:rPr>
              <a:t>AJIC</a:t>
            </a:r>
            <a:r>
              <a:rPr lang="en-US">
                <a:latin typeface="Calibri" pitchFamily="-106" charset="0"/>
                <a:ea typeface="ＭＳ Ｐゴシック" pitchFamily="-106" charset="-128"/>
                <a:cs typeface="ＭＳ Ｐゴシック" pitchFamily="-106" charset="-128"/>
              </a:rPr>
              <a:t>, 2013</a:t>
            </a:r>
          </a:p>
          <a:p>
            <a:pPr>
              <a:spcBef>
                <a:spcPct val="0"/>
              </a:spcBef>
            </a:pPr>
            <a:r>
              <a:rPr lang="en-US">
                <a:latin typeface="Calibri" pitchFamily="-106" charset="0"/>
                <a:ea typeface="ＭＳ Ｐゴシック" pitchFamily="-106" charset="-128"/>
                <a:cs typeface="ＭＳ Ｐゴシック" pitchFamily="-106" charset="-128"/>
              </a:rPr>
              <a:t>   Dohmae S, </a:t>
            </a:r>
            <a:r>
              <a:rPr lang="en-US" i="1">
                <a:latin typeface="Calibri" pitchFamily="-106" charset="0"/>
                <a:ea typeface="ＭＳ Ｐゴシック" pitchFamily="-106" charset="-128"/>
                <a:cs typeface="ＭＳ Ｐゴシック" pitchFamily="-106" charset="-128"/>
              </a:rPr>
              <a:t>Bacillus cereus</a:t>
            </a:r>
            <a:r>
              <a:rPr lang="en-US">
                <a:latin typeface="Calibri" pitchFamily="-106" charset="0"/>
                <a:ea typeface="ＭＳ Ｐゴシック" pitchFamily="-106" charset="-128"/>
                <a:cs typeface="ＭＳ Ｐゴシック" pitchFamily="-106" charset="-128"/>
              </a:rPr>
              <a:t> nosocomial infection from reused towels in Japan, </a:t>
            </a:r>
            <a:r>
              <a:rPr lang="en-US" i="1">
                <a:latin typeface="Calibri" pitchFamily="-106" charset="0"/>
                <a:ea typeface="ＭＳ Ｐゴシック" pitchFamily="-106" charset="-128"/>
                <a:cs typeface="ＭＳ Ｐゴシック" pitchFamily="-106" charset="-128"/>
              </a:rPr>
              <a:t>Journal of Hospital Infection</a:t>
            </a:r>
            <a:r>
              <a:rPr lang="en-US">
                <a:latin typeface="Calibri" pitchFamily="-106" charset="0"/>
                <a:ea typeface="ＭＳ Ｐゴシック" pitchFamily="-106" charset="-128"/>
                <a:cs typeface="ＭＳ Ｐゴシック" pitchFamily="-106" charset="-128"/>
              </a:rPr>
              <a:t>, 2009</a:t>
            </a:r>
          </a:p>
          <a:p>
            <a:endParaRPr lang="en-US">
              <a:latin typeface="Calibri" pitchFamily="-106" charset="0"/>
              <a:ea typeface="ＭＳ Ｐゴシック" pitchFamily="-106" charset="-128"/>
              <a:cs typeface="ＭＳ Ｐゴシック" pitchFamily="-106" charset="-128"/>
            </a:endParaRPr>
          </a:p>
        </p:txBody>
      </p:sp>
      <p:sp>
        <p:nvSpPr>
          <p:cNvPr id="60420" name="Slide Number Placeholder 3"/>
          <p:cNvSpPr>
            <a:spLocks noGrp="1"/>
          </p:cNvSpPr>
          <p:nvPr>
            <p:ph type="sldNum" sz="quarter" idx="5"/>
          </p:nvPr>
        </p:nvSpPr>
        <p:spPr>
          <a:noFill/>
        </p:spPr>
        <p:txBody>
          <a:bodyPr/>
          <a:lstStyle/>
          <a:p>
            <a:fld id="{E07BC27A-327B-7B4E-8895-A00E6D34EB88}" type="slidenum">
              <a:rPr lang="en-US"/>
              <a:pPr/>
              <a:t>19</a:t>
            </a:fld>
            <a:endParaRPr lang="en-US"/>
          </a:p>
        </p:txBody>
      </p:sp>
    </p:spTree>
    <p:extLst>
      <p:ext uri="{BB962C8B-B14F-4D97-AF65-F5344CB8AC3E}">
        <p14:creationId xmlns:p14="http://schemas.microsoft.com/office/powerpoint/2010/main" val="984041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a:latin typeface="Calibri" pitchFamily="-106" charset="0"/>
              <a:ea typeface="ＭＳ Ｐゴシック" pitchFamily="-106" charset="-128"/>
              <a:cs typeface="ＭＳ Ｐゴシック" pitchFamily="-106" charset="-128"/>
            </a:endParaRPr>
          </a:p>
        </p:txBody>
      </p:sp>
      <p:sp>
        <p:nvSpPr>
          <p:cNvPr id="61444" name="Slide Number Placeholder 3"/>
          <p:cNvSpPr>
            <a:spLocks noGrp="1"/>
          </p:cNvSpPr>
          <p:nvPr>
            <p:ph type="sldNum" sz="quarter" idx="5"/>
          </p:nvPr>
        </p:nvSpPr>
        <p:spPr>
          <a:noFill/>
        </p:spPr>
        <p:txBody>
          <a:bodyPr/>
          <a:lstStyle/>
          <a:p>
            <a:fld id="{C3EFDB18-9A69-1549-87EC-C2816D77615B}" type="slidenum">
              <a:rPr lang="en-US"/>
              <a:pPr/>
              <a:t>20</a:t>
            </a:fld>
            <a:endParaRPr lang="en-US"/>
          </a:p>
        </p:txBody>
      </p:sp>
    </p:spTree>
    <p:extLst>
      <p:ext uri="{BB962C8B-B14F-4D97-AF65-F5344CB8AC3E}">
        <p14:creationId xmlns:p14="http://schemas.microsoft.com/office/powerpoint/2010/main" val="1011084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r>
              <a:rPr lang="en-US">
                <a:latin typeface="Calibri" pitchFamily="-106" charset="0"/>
                <a:ea typeface="ＭＳ Ｐゴシック" pitchFamily="-106" charset="-128"/>
                <a:cs typeface="ＭＳ Ｐゴシック" pitchFamily="-106" charset="-128"/>
              </a:rPr>
              <a:t>“Rethinking Sterile” (Arnold) discusses the human microbiome in relation to their hospital room environment</a:t>
            </a:r>
          </a:p>
        </p:txBody>
      </p:sp>
      <p:sp>
        <p:nvSpPr>
          <p:cNvPr id="44036" name="Slide Number Placeholder 3"/>
          <p:cNvSpPr>
            <a:spLocks noGrp="1"/>
          </p:cNvSpPr>
          <p:nvPr>
            <p:ph type="sldNum" sz="quarter" idx="5"/>
          </p:nvPr>
        </p:nvSpPr>
        <p:spPr>
          <a:noFill/>
        </p:spPr>
        <p:txBody>
          <a:bodyPr/>
          <a:lstStyle/>
          <a:p>
            <a:fld id="{5B7F5FCD-5BA7-0349-8DE6-B0776533CAEA}" type="slidenum">
              <a:rPr lang="en-US"/>
              <a:pPr/>
              <a:t>3</a:t>
            </a:fld>
            <a:endParaRPr lang="en-US"/>
          </a:p>
        </p:txBody>
      </p:sp>
    </p:spTree>
    <p:extLst>
      <p:ext uri="{BB962C8B-B14F-4D97-AF65-F5344CB8AC3E}">
        <p14:creationId xmlns:p14="http://schemas.microsoft.com/office/powerpoint/2010/main" val="1205483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a:latin typeface="Calibri" pitchFamily="-106" charset="0"/>
              <a:ea typeface="ＭＳ Ｐゴシック" pitchFamily="-106" charset="-128"/>
              <a:cs typeface="ＭＳ Ｐゴシック" pitchFamily="-106" charset="-128"/>
            </a:endParaRPr>
          </a:p>
        </p:txBody>
      </p:sp>
      <p:sp>
        <p:nvSpPr>
          <p:cNvPr id="62468" name="Slide Number Placeholder 3"/>
          <p:cNvSpPr>
            <a:spLocks noGrp="1"/>
          </p:cNvSpPr>
          <p:nvPr>
            <p:ph type="sldNum" sz="quarter" idx="5"/>
          </p:nvPr>
        </p:nvSpPr>
        <p:spPr>
          <a:noFill/>
        </p:spPr>
        <p:txBody>
          <a:bodyPr/>
          <a:lstStyle/>
          <a:p>
            <a:fld id="{749379B5-52AC-8342-B1EC-D1B6B77131F6}" type="slidenum">
              <a:rPr lang="en-US"/>
              <a:pPr/>
              <a:t>21</a:t>
            </a:fld>
            <a:endParaRPr lang="en-US"/>
          </a:p>
        </p:txBody>
      </p:sp>
    </p:spTree>
    <p:extLst>
      <p:ext uri="{BB962C8B-B14F-4D97-AF65-F5344CB8AC3E}">
        <p14:creationId xmlns:p14="http://schemas.microsoft.com/office/powerpoint/2010/main" val="2602692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a:latin typeface="Calibri" pitchFamily="-106" charset="0"/>
              <a:ea typeface="ＭＳ Ｐゴシック" pitchFamily="-106" charset="-128"/>
              <a:cs typeface="ＭＳ Ｐゴシック" pitchFamily="-106" charset="-128"/>
            </a:endParaRPr>
          </a:p>
        </p:txBody>
      </p:sp>
      <p:sp>
        <p:nvSpPr>
          <p:cNvPr id="63492" name="Slide Number Placeholder 3"/>
          <p:cNvSpPr>
            <a:spLocks noGrp="1"/>
          </p:cNvSpPr>
          <p:nvPr>
            <p:ph type="sldNum" sz="quarter" idx="5"/>
          </p:nvPr>
        </p:nvSpPr>
        <p:spPr>
          <a:noFill/>
        </p:spPr>
        <p:txBody>
          <a:bodyPr/>
          <a:lstStyle/>
          <a:p>
            <a:fld id="{1C472E26-CEC4-1E42-94CF-670E543E911E}" type="slidenum">
              <a:rPr lang="en-US"/>
              <a:pPr/>
              <a:t>22</a:t>
            </a:fld>
            <a:endParaRPr lang="en-US"/>
          </a:p>
        </p:txBody>
      </p:sp>
    </p:spTree>
    <p:extLst>
      <p:ext uri="{BB962C8B-B14F-4D97-AF65-F5344CB8AC3E}">
        <p14:creationId xmlns:p14="http://schemas.microsoft.com/office/powerpoint/2010/main" val="20690668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r>
              <a:rPr lang="en-US">
                <a:latin typeface="Calibri" pitchFamily="-106" charset="0"/>
                <a:ea typeface="ＭＳ Ｐゴシック" pitchFamily="-106" charset="-128"/>
                <a:cs typeface="ＭＳ Ｐゴシック" pitchFamily="-106" charset="-128"/>
              </a:rPr>
              <a:t>Moral of the story: Closed bucket systems are fine so long as one does not use the solution for too long. Efficacy of detergent is more sustained if system has been designed and product tested to be used in that manner. Look at label claim. </a:t>
            </a:r>
          </a:p>
        </p:txBody>
      </p:sp>
      <p:sp>
        <p:nvSpPr>
          <p:cNvPr id="64516" name="Slide Number Placeholder 3"/>
          <p:cNvSpPr>
            <a:spLocks noGrp="1"/>
          </p:cNvSpPr>
          <p:nvPr>
            <p:ph type="sldNum" sz="quarter" idx="5"/>
          </p:nvPr>
        </p:nvSpPr>
        <p:spPr>
          <a:noFill/>
        </p:spPr>
        <p:txBody>
          <a:bodyPr/>
          <a:lstStyle/>
          <a:p>
            <a:fld id="{F42E4F73-519B-A143-9C6D-FAEC791941D0}" type="slidenum">
              <a:rPr lang="en-US"/>
              <a:pPr/>
              <a:t>23</a:t>
            </a:fld>
            <a:endParaRPr lang="en-US"/>
          </a:p>
        </p:txBody>
      </p:sp>
    </p:spTree>
    <p:extLst>
      <p:ext uri="{BB962C8B-B14F-4D97-AF65-F5344CB8AC3E}">
        <p14:creationId xmlns:p14="http://schemas.microsoft.com/office/powerpoint/2010/main" val="6040369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r>
              <a:rPr lang="en-US">
                <a:latin typeface="Calibri" pitchFamily="-106" charset="0"/>
                <a:ea typeface="ＭＳ Ｐゴシック" pitchFamily="-106" charset="-128"/>
                <a:cs typeface="ＭＳ Ｐゴシック" pitchFamily="-106" charset="-128"/>
              </a:rPr>
              <a:t>Note: when a manufacturer cites a specific disinfectant, they have tested using that disinfectant. This does not mean that is the only disinfectant or wipe that can be used, just that the device was not tested against other brands of disinfectants. Check with the manufacturer prior to using a product that has not been specifically recommended.</a:t>
            </a:r>
          </a:p>
          <a:p>
            <a:r>
              <a:rPr lang="en-US">
                <a:latin typeface="Calibri" pitchFamily="-106" charset="0"/>
                <a:ea typeface="ＭＳ Ｐゴシック" pitchFamily="-106" charset="-128"/>
                <a:cs typeface="ＭＳ Ｐゴシック" pitchFamily="-106" charset="-128"/>
              </a:rPr>
              <a:t>BP cuffs – Some literature puts BP cuffs in the category of mobile care equipment, so they would need to be cleaned between uses by different patients. The CDC Guideline for Sterilization and Disinfection state that so long as the cuff does not come in contact with non-intact skin, virtually no risk has been documented for transmission of pathogens through non-critical items. </a:t>
            </a:r>
          </a:p>
          <a:p>
            <a:endParaRPr lang="en-US">
              <a:latin typeface="Calibri" pitchFamily="-106" charset="0"/>
              <a:ea typeface="ＭＳ Ｐゴシック" pitchFamily="-106" charset="-128"/>
              <a:cs typeface="ＭＳ Ｐゴシック" pitchFamily="-106" charset="-128"/>
            </a:endParaRPr>
          </a:p>
        </p:txBody>
      </p:sp>
      <p:sp>
        <p:nvSpPr>
          <p:cNvPr id="65540" name="Slide Number Placeholder 3"/>
          <p:cNvSpPr>
            <a:spLocks noGrp="1"/>
          </p:cNvSpPr>
          <p:nvPr>
            <p:ph type="sldNum" sz="quarter" idx="5"/>
          </p:nvPr>
        </p:nvSpPr>
        <p:spPr>
          <a:noFill/>
        </p:spPr>
        <p:txBody>
          <a:bodyPr/>
          <a:lstStyle/>
          <a:p>
            <a:fld id="{6493BA23-BF18-AD4E-BAFC-60528071BC16}" type="slidenum">
              <a:rPr lang="en-US"/>
              <a:pPr/>
              <a:t>24</a:t>
            </a:fld>
            <a:endParaRPr lang="en-US"/>
          </a:p>
        </p:txBody>
      </p:sp>
    </p:spTree>
    <p:extLst>
      <p:ext uri="{BB962C8B-B14F-4D97-AF65-F5344CB8AC3E}">
        <p14:creationId xmlns:p14="http://schemas.microsoft.com/office/powerpoint/2010/main" val="8939201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a:latin typeface="Calibri" pitchFamily="-106" charset="0"/>
              <a:ea typeface="ＭＳ Ｐゴシック" pitchFamily="-106" charset="-128"/>
              <a:cs typeface="ＭＳ Ｐゴシック" pitchFamily="-106" charset="-128"/>
            </a:endParaRPr>
          </a:p>
        </p:txBody>
      </p:sp>
      <p:sp>
        <p:nvSpPr>
          <p:cNvPr id="66564" name="Slide Number Placeholder 3"/>
          <p:cNvSpPr>
            <a:spLocks noGrp="1"/>
          </p:cNvSpPr>
          <p:nvPr>
            <p:ph type="sldNum" sz="quarter" idx="5"/>
          </p:nvPr>
        </p:nvSpPr>
        <p:spPr>
          <a:noFill/>
        </p:spPr>
        <p:txBody>
          <a:bodyPr/>
          <a:lstStyle/>
          <a:p>
            <a:fld id="{838F3F41-6B19-8940-964F-E79CA7ACB579}" type="slidenum">
              <a:rPr lang="en-US"/>
              <a:pPr/>
              <a:t>25</a:t>
            </a:fld>
            <a:endParaRPr lang="en-US"/>
          </a:p>
        </p:txBody>
      </p:sp>
    </p:spTree>
    <p:extLst>
      <p:ext uri="{BB962C8B-B14F-4D97-AF65-F5344CB8AC3E}">
        <p14:creationId xmlns:p14="http://schemas.microsoft.com/office/powerpoint/2010/main" val="3199128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a:latin typeface="Calibri" pitchFamily="-106" charset="0"/>
              <a:ea typeface="ＭＳ Ｐゴシック" pitchFamily="-106" charset="-128"/>
              <a:cs typeface="ＭＳ Ｐゴシック" pitchFamily="-106" charset="-128"/>
            </a:endParaRPr>
          </a:p>
        </p:txBody>
      </p:sp>
      <p:sp>
        <p:nvSpPr>
          <p:cNvPr id="67588" name="Slide Number Placeholder 3"/>
          <p:cNvSpPr>
            <a:spLocks noGrp="1"/>
          </p:cNvSpPr>
          <p:nvPr>
            <p:ph type="sldNum" sz="quarter" idx="5"/>
          </p:nvPr>
        </p:nvSpPr>
        <p:spPr>
          <a:noFill/>
        </p:spPr>
        <p:txBody>
          <a:bodyPr/>
          <a:lstStyle/>
          <a:p>
            <a:fld id="{2FED7376-C98F-9644-B8BA-0252D9A4FD5B}" type="slidenum">
              <a:rPr lang="en-US"/>
              <a:pPr/>
              <a:t>26</a:t>
            </a:fld>
            <a:endParaRPr lang="en-US"/>
          </a:p>
        </p:txBody>
      </p:sp>
    </p:spTree>
    <p:extLst>
      <p:ext uri="{BB962C8B-B14F-4D97-AF65-F5344CB8AC3E}">
        <p14:creationId xmlns:p14="http://schemas.microsoft.com/office/powerpoint/2010/main" val="16236847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a:latin typeface="Calibri" pitchFamily="-106" charset="0"/>
              <a:ea typeface="ＭＳ Ｐゴシック" pitchFamily="-106" charset="-128"/>
              <a:cs typeface="ＭＳ Ｐゴシック" pitchFamily="-106" charset="-128"/>
            </a:endParaRPr>
          </a:p>
        </p:txBody>
      </p:sp>
      <p:sp>
        <p:nvSpPr>
          <p:cNvPr id="68612" name="Slide Number Placeholder 3"/>
          <p:cNvSpPr>
            <a:spLocks noGrp="1"/>
          </p:cNvSpPr>
          <p:nvPr>
            <p:ph type="sldNum" sz="quarter" idx="5"/>
          </p:nvPr>
        </p:nvSpPr>
        <p:spPr>
          <a:noFill/>
        </p:spPr>
        <p:txBody>
          <a:bodyPr/>
          <a:lstStyle/>
          <a:p>
            <a:fld id="{CC240D2A-6943-8B49-A1FF-822BE98D5A8F}" type="slidenum">
              <a:rPr lang="en-US"/>
              <a:pPr/>
              <a:t>27</a:t>
            </a:fld>
            <a:endParaRPr lang="en-US"/>
          </a:p>
        </p:txBody>
      </p:sp>
    </p:spTree>
    <p:extLst>
      <p:ext uri="{BB962C8B-B14F-4D97-AF65-F5344CB8AC3E}">
        <p14:creationId xmlns:p14="http://schemas.microsoft.com/office/powerpoint/2010/main" val="11940840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r>
              <a:rPr lang="en-US">
                <a:latin typeface="Calibri" pitchFamily="-106" charset="0"/>
                <a:ea typeface="ＭＳ Ｐゴシック" pitchFamily="-106" charset="-128"/>
                <a:cs typeface="ＭＳ Ｐゴシック" pitchFamily="-106" charset="-128"/>
              </a:rPr>
              <a:t>Of note, the EPA does not/has issued no kill claim for soft surfaces. Marketers may imply this but cannot put it into writing.</a:t>
            </a:r>
          </a:p>
        </p:txBody>
      </p:sp>
      <p:sp>
        <p:nvSpPr>
          <p:cNvPr id="69636" name="Slide Number Placeholder 3"/>
          <p:cNvSpPr>
            <a:spLocks noGrp="1"/>
          </p:cNvSpPr>
          <p:nvPr>
            <p:ph type="sldNum" sz="quarter" idx="5"/>
          </p:nvPr>
        </p:nvSpPr>
        <p:spPr>
          <a:noFill/>
        </p:spPr>
        <p:txBody>
          <a:bodyPr/>
          <a:lstStyle/>
          <a:p>
            <a:fld id="{3A4CEE04-5CCA-9349-8532-FB05EBEB767A}" type="slidenum">
              <a:rPr lang="en-US"/>
              <a:pPr/>
              <a:t>28</a:t>
            </a:fld>
            <a:endParaRPr lang="en-US"/>
          </a:p>
        </p:txBody>
      </p:sp>
    </p:spTree>
    <p:extLst>
      <p:ext uri="{BB962C8B-B14F-4D97-AF65-F5344CB8AC3E}">
        <p14:creationId xmlns:p14="http://schemas.microsoft.com/office/powerpoint/2010/main" val="7365353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pitchFamily="-106" charset="0"/>
                <a:ea typeface="ＭＳ Ｐゴシック" pitchFamily="-106" charset="-128"/>
                <a:cs typeface="ＭＳ Ｐゴシック" pitchFamily="-106" charset="-128"/>
              </a:rPr>
              <a:t>While there is nothing written by professional organizations on a required frequency for cleaning ventilation ducts, the plan for preventive maintenance should include regular cleaning of air intakes, supply/exhaust/return vents, ducts, and cooling towers. Exhaust and return systems should be cleaned about every three years and supply systems approximately every five years. Inspect and clean vents on an as needed basis. </a:t>
            </a:r>
          </a:p>
          <a:p>
            <a:pPr>
              <a:buFontTx/>
              <a:buChar char="•"/>
            </a:pPr>
            <a:r>
              <a:rPr lang="en-US">
                <a:latin typeface="Calibri" pitchFamily="-106" charset="0"/>
                <a:ea typeface="ＭＳ Ｐゴシック" pitchFamily="-106" charset="-128"/>
                <a:cs typeface="ＭＳ Ｐゴシック" pitchFamily="-106" charset="-128"/>
              </a:rPr>
              <a:t>Bartley, J, Heating, Ventilation and Air Conditioning, APIC Text, Ch 114</a:t>
            </a:r>
          </a:p>
          <a:p>
            <a:pPr>
              <a:buFontTx/>
              <a:buChar char="•"/>
            </a:pPr>
            <a:r>
              <a:rPr lang="en-US">
                <a:latin typeface="Calibri" pitchFamily="-106" charset="0"/>
                <a:ea typeface="ＭＳ Ｐゴシック" pitchFamily="-106" charset="-128"/>
                <a:cs typeface="ＭＳ Ｐゴシック" pitchFamily="-106" charset="-128"/>
              </a:rPr>
              <a:t>Eikam, G, Director of Facilities Management, UC Irvine. Personal communication Jan 6, 2016</a:t>
            </a:r>
          </a:p>
          <a:p>
            <a:r>
              <a:rPr lang="en-US">
                <a:latin typeface="Calibri" pitchFamily="-106" charset="0"/>
                <a:ea typeface="ＭＳ Ｐゴシック" pitchFamily="-106" charset="-128"/>
                <a:cs typeface="ＭＳ Ｐゴシック" pitchFamily="-106" charset="-128"/>
              </a:rPr>
              <a:t> </a:t>
            </a:r>
          </a:p>
          <a:p>
            <a:endParaRPr lang="en-US">
              <a:latin typeface="Calibri" pitchFamily="-106" charset="0"/>
              <a:ea typeface="ＭＳ Ｐゴシック" pitchFamily="-106" charset="-128"/>
              <a:cs typeface="ＭＳ Ｐゴシック" pitchFamily="-106" charset="-128"/>
            </a:endParaRPr>
          </a:p>
        </p:txBody>
      </p:sp>
      <p:sp>
        <p:nvSpPr>
          <p:cNvPr id="70660" name="Slide Number Placeholder 3"/>
          <p:cNvSpPr>
            <a:spLocks noGrp="1"/>
          </p:cNvSpPr>
          <p:nvPr>
            <p:ph type="sldNum" sz="quarter" idx="5"/>
          </p:nvPr>
        </p:nvSpPr>
        <p:spPr>
          <a:noFill/>
        </p:spPr>
        <p:txBody>
          <a:bodyPr/>
          <a:lstStyle/>
          <a:p>
            <a:fld id="{7B273F6F-9357-E848-8F99-3472CAF9B5A8}" type="slidenum">
              <a:rPr lang="en-US"/>
              <a:pPr/>
              <a:t>29</a:t>
            </a:fld>
            <a:endParaRPr lang="en-US"/>
          </a:p>
        </p:txBody>
      </p:sp>
    </p:spTree>
    <p:extLst>
      <p:ext uri="{BB962C8B-B14F-4D97-AF65-F5344CB8AC3E}">
        <p14:creationId xmlns:p14="http://schemas.microsoft.com/office/powerpoint/2010/main" val="8543903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r>
              <a:rPr lang="en-US">
                <a:latin typeface="Calibri" pitchFamily="-106" charset="0"/>
                <a:ea typeface="ＭＳ Ｐゴシック" pitchFamily="-106" charset="-128"/>
                <a:cs typeface="ＭＳ Ｐゴシック" pitchFamily="-106" charset="-128"/>
              </a:rPr>
              <a:t>The notorious CDI outbreak in Quebec in 2006 involving C. diff NAP1 was preceded by the outsourcing of EVS in the involved hospitals. The coroner investigating deaths of Québec hospital patients from C. diff-associated infections in 2006 determined that “the way to avoid an outbreak is to prioritize cleanliness and hygienic measures in every facility.” The coroner found that the hospital was only able to control the outbreak after providing additional infection prevention training and adding 10 new cleaners to the staff.</a:t>
            </a:r>
          </a:p>
          <a:p>
            <a:r>
              <a:rPr lang="en-US">
                <a:latin typeface="Calibri" pitchFamily="-106" charset="0"/>
                <a:ea typeface="ＭＳ Ｐゴシック" pitchFamily="-106" charset="-128"/>
                <a:cs typeface="ＭＳ Ｐゴシック" pitchFamily="-106" charset="-128"/>
              </a:rPr>
              <a:t>Certification for EVS supervisors and a different level for front line staff is available from AHE</a:t>
            </a:r>
          </a:p>
        </p:txBody>
      </p:sp>
      <p:sp>
        <p:nvSpPr>
          <p:cNvPr id="71684" name="Slide Number Placeholder 3"/>
          <p:cNvSpPr>
            <a:spLocks noGrp="1"/>
          </p:cNvSpPr>
          <p:nvPr>
            <p:ph type="sldNum" sz="quarter" idx="5"/>
          </p:nvPr>
        </p:nvSpPr>
        <p:spPr>
          <a:noFill/>
        </p:spPr>
        <p:txBody>
          <a:bodyPr/>
          <a:lstStyle/>
          <a:p>
            <a:fld id="{632F0B05-6D3E-9E4C-8951-DDE6A17CA239}" type="slidenum">
              <a:rPr lang="en-US"/>
              <a:pPr/>
              <a:t>30</a:t>
            </a:fld>
            <a:endParaRPr lang="en-US"/>
          </a:p>
        </p:txBody>
      </p:sp>
    </p:spTree>
    <p:extLst>
      <p:ext uri="{BB962C8B-B14F-4D97-AF65-F5344CB8AC3E}">
        <p14:creationId xmlns:p14="http://schemas.microsoft.com/office/powerpoint/2010/main" val="1662982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r>
              <a:rPr lang="en-US">
                <a:latin typeface="Calibri" pitchFamily="-106" charset="0"/>
                <a:ea typeface="ＭＳ Ｐゴシック" pitchFamily="-106" charset="-128"/>
                <a:cs typeface="ＭＳ Ｐゴシック" pitchFamily="-106" charset="-128"/>
              </a:rPr>
              <a:t>Direct: Hand to hand, abraded area to surface where pathogen is parked (example – rowers rubbing shoulders against boat when carrying it develop skin infection at abraded area)</a:t>
            </a:r>
          </a:p>
          <a:p>
            <a:r>
              <a:rPr lang="en-US">
                <a:latin typeface="Calibri" pitchFamily="-106" charset="0"/>
                <a:ea typeface="ＭＳ Ｐゴシック" pitchFamily="-106" charset="-128"/>
                <a:cs typeface="ＭＳ Ｐゴシック" pitchFamily="-106" charset="-128"/>
              </a:rPr>
              <a:t>Indirect: hand to environment to patient or vice versa</a:t>
            </a:r>
          </a:p>
        </p:txBody>
      </p:sp>
      <p:sp>
        <p:nvSpPr>
          <p:cNvPr id="45060" name="Slide Number Placeholder 3"/>
          <p:cNvSpPr>
            <a:spLocks noGrp="1"/>
          </p:cNvSpPr>
          <p:nvPr>
            <p:ph type="sldNum" sz="quarter" idx="5"/>
          </p:nvPr>
        </p:nvSpPr>
        <p:spPr>
          <a:noFill/>
        </p:spPr>
        <p:txBody>
          <a:bodyPr/>
          <a:lstStyle/>
          <a:p>
            <a:fld id="{29CD8793-E3C2-A04E-9F6C-79422FC2F859}" type="slidenum">
              <a:rPr lang="en-US"/>
              <a:pPr/>
              <a:t>4</a:t>
            </a:fld>
            <a:endParaRPr lang="en-US"/>
          </a:p>
        </p:txBody>
      </p:sp>
    </p:spTree>
    <p:extLst>
      <p:ext uri="{BB962C8B-B14F-4D97-AF65-F5344CB8AC3E}">
        <p14:creationId xmlns:p14="http://schemas.microsoft.com/office/powerpoint/2010/main" val="12026436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r>
              <a:rPr lang="en-US">
                <a:latin typeface="Calibri" pitchFamily="-106" charset="0"/>
                <a:ea typeface="ＭＳ Ｐゴシック" pitchFamily="-106" charset="-128"/>
                <a:cs typeface="ＭＳ Ｐゴシック" pitchFamily="-106" charset="-128"/>
              </a:rPr>
              <a:t>There are newer technologies becoming available that leave little to no odor behind. Question is whether the patient can be present while the cleaning is being done.</a:t>
            </a:r>
          </a:p>
        </p:txBody>
      </p:sp>
      <p:sp>
        <p:nvSpPr>
          <p:cNvPr id="72708" name="Slide Number Placeholder 3"/>
          <p:cNvSpPr>
            <a:spLocks noGrp="1"/>
          </p:cNvSpPr>
          <p:nvPr>
            <p:ph type="sldNum" sz="quarter" idx="5"/>
          </p:nvPr>
        </p:nvSpPr>
        <p:spPr>
          <a:noFill/>
        </p:spPr>
        <p:txBody>
          <a:bodyPr/>
          <a:lstStyle/>
          <a:p>
            <a:fld id="{343C1E51-A4B2-674A-A3BE-8F84F74295FF}" type="slidenum">
              <a:rPr lang="en-US"/>
              <a:pPr/>
              <a:t>31</a:t>
            </a:fld>
            <a:endParaRPr lang="en-US"/>
          </a:p>
        </p:txBody>
      </p:sp>
    </p:spTree>
    <p:extLst>
      <p:ext uri="{BB962C8B-B14F-4D97-AF65-F5344CB8AC3E}">
        <p14:creationId xmlns:p14="http://schemas.microsoft.com/office/powerpoint/2010/main" val="2425394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r>
              <a:rPr lang="en-US">
                <a:latin typeface="Calibri" pitchFamily="-106" charset="0"/>
                <a:ea typeface="ＭＳ Ｐゴシック" pitchFamily="-106" charset="-128"/>
                <a:cs typeface="ＭＳ Ｐゴシック" pitchFamily="-106" charset="-128"/>
              </a:rPr>
              <a:t>MMWR released Notes from the Field: Respiratory Symptoms and Skin Irritation Among Hospital Workers Using a New Disinfection Product – Pennsylvania, 2015 wherein workers developed watery eyes, nasal problems, asthma-like symptoms and/or shortness of breath after exposure to a cleaner/disinfectant/deodorizer product at levels below their respective respective occupational levels. The chemicals measured were hydrogen peroxide, acetic acid, and peroxyacetic acid. </a:t>
            </a:r>
          </a:p>
          <a:p>
            <a:r>
              <a:rPr lang="en-US">
                <a:latin typeface="Calibri" pitchFamily="-106" charset="0"/>
                <a:ea typeface="ＭＳ Ｐゴシック" pitchFamily="-106" charset="-128"/>
                <a:cs typeface="ＭＳ Ｐゴシック" pitchFamily="-106" charset="-128"/>
              </a:rPr>
              <a:t>Hawley B, </a:t>
            </a:r>
            <a:r>
              <a:rPr lang="en-US" i="1">
                <a:latin typeface="Calibri" pitchFamily="-106" charset="0"/>
                <a:ea typeface="ＭＳ Ｐゴシック" pitchFamily="-106" charset="-128"/>
                <a:cs typeface="ＭＳ Ｐゴシック" pitchFamily="-106" charset="-128"/>
              </a:rPr>
              <a:t>MMWR</a:t>
            </a:r>
            <a:r>
              <a:rPr lang="en-US">
                <a:latin typeface="Calibri" pitchFamily="-106" charset="0"/>
                <a:ea typeface="ＭＳ Ｐゴシック" pitchFamily="-106" charset="-128"/>
                <a:cs typeface="ＭＳ Ｐゴシック" pitchFamily="-106" charset="-128"/>
              </a:rPr>
              <a:t> Morb Mortal Wkly Rep 2016;65:400–1, </a:t>
            </a:r>
            <a:r>
              <a:rPr lang="en-US" u="sng">
                <a:latin typeface="Calibri" pitchFamily="-106" charset="0"/>
                <a:ea typeface="ＭＳ Ｐゴシック" pitchFamily="-106" charset="-128"/>
                <a:cs typeface="ＭＳ Ｐゴシック" pitchFamily="-106" charset="-128"/>
                <a:hlinkClick r:id="rId3"/>
              </a:rPr>
              <a:t>http://www.cdc.gov/mmwr/volumes/656/wr/mm6515a3.hem?s_cid=mm6515a3_e</a:t>
            </a:r>
            <a:r>
              <a:rPr lang="en-US">
                <a:latin typeface="Calibri" pitchFamily="-106" charset="0"/>
                <a:ea typeface="ＭＳ Ｐゴシック" pitchFamily="-106" charset="-128"/>
                <a:cs typeface="ＭＳ Ｐゴシック" pitchFamily="-106" charset="-128"/>
              </a:rPr>
              <a:t> accessed 4/21/2016</a:t>
            </a:r>
          </a:p>
          <a:p>
            <a:endParaRPr lang="en-US">
              <a:latin typeface="Calibri" pitchFamily="-106" charset="0"/>
              <a:ea typeface="ＭＳ Ｐゴシック" pitchFamily="-106" charset="-128"/>
              <a:cs typeface="ＭＳ Ｐゴシック" pitchFamily="-106" charset="-128"/>
            </a:endParaRPr>
          </a:p>
        </p:txBody>
      </p:sp>
      <p:sp>
        <p:nvSpPr>
          <p:cNvPr id="73732" name="Slide Number Placeholder 3"/>
          <p:cNvSpPr>
            <a:spLocks noGrp="1"/>
          </p:cNvSpPr>
          <p:nvPr>
            <p:ph type="sldNum" sz="quarter" idx="5"/>
          </p:nvPr>
        </p:nvSpPr>
        <p:spPr>
          <a:noFill/>
        </p:spPr>
        <p:txBody>
          <a:bodyPr/>
          <a:lstStyle/>
          <a:p>
            <a:fld id="{4E9B3168-4B3C-ED49-8618-3712D25A2F51}" type="slidenum">
              <a:rPr lang="en-US"/>
              <a:pPr/>
              <a:t>32</a:t>
            </a:fld>
            <a:endParaRPr lang="en-US"/>
          </a:p>
        </p:txBody>
      </p:sp>
    </p:spTree>
    <p:extLst>
      <p:ext uri="{BB962C8B-B14F-4D97-AF65-F5344CB8AC3E}">
        <p14:creationId xmlns:p14="http://schemas.microsoft.com/office/powerpoint/2010/main" val="4365573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endParaRPr lang="en-US">
              <a:latin typeface="Calibri" pitchFamily="-106" charset="0"/>
              <a:ea typeface="ＭＳ Ｐゴシック" pitchFamily="-106" charset="-128"/>
              <a:cs typeface="ＭＳ Ｐゴシック" pitchFamily="-106" charset="-128"/>
            </a:endParaRPr>
          </a:p>
        </p:txBody>
      </p:sp>
      <p:sp>
        <p:nvSpPr>
          <p:cNvPr id="74756" name="Slide Number Placeholder 3"/>
          <p:cNvSpPr>
            <a:spLocks noGrp="1"/>
          </p:cNvSpPr>
          <p:nvPr>
            <p:ph type="sldNum" sz="quarter" idx="5"/>
          </p:nvPr>
        </p:nvSpPr>
        <p:spPr>
          <a:noFill/>
        </p:spPr>
        <p:txBody>
          <a:bodyPr/>
          <a:lstStyle/>
          <a:p>
            <a:fld id="{0D951F87-C77B-4343-B959-EC3337AE4FDB}" type="slidenum">
              <a:rPr lang="en-US"/>
              <a:pPr/>
              <a:t>33</a:t>
            </a:fld>
            <a:endParaRPr lang="en-US"/>
          </a:p>
        </p:txBody>
      </p:sp>
    </p:spTree>
    <p:extLst>
      <p:ext uri="{BB962C8B-B14F-4D97-AF65-F5344CB8AC3E}">
        <p14:creationId xmlns:p14="http://schemas.microsoft.com/office/powerpoint/2010/main" val="14150248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a:latin typeface="Calibri" pitchFamily="-106" charset="0"/>
              <a:ea typeface="ＭＳ Ｐゴシック" pitchFamily="-106" charset="-128"/>
              <a:cs typeface="ＭＳ Ｐゴシック" pitchFamily="-106" charset="-128"/>
            </a:endParaRPr>
          </a:p>
        </p:txBody>
      </p:sp>
      <p:sp>
        <p:nvSpPr>
          <p:cNvPr id="75780" name="Slide Number Placeholder 3"/>
          <p:cNvSpPr>
            <a:spLocks noGrp="1"/>
          </p:cNvSpPr>
          <p:nvPr>
            <p:ph type="sldNum" sz="quarter" idx="5"/>
          </p:nvPr>
        </p:nvSpPr>
        <p:spPr>
          <a:noFill/>
        </p:spPr>
        <p:txBody>
          <a:bodyPr/>
          <a:lstStyle/>
          <a:p>
            <a:fld id="{ABAA99FF-773C-0243-B248-CFE2E946BA84}" type="slidenum">
              <a:rPr lang="en-US"/>
              <a:pPr/>
              <a:t>34</a:t>
            </a:fld>
            <a:endParaRPr lang="en-US"/>
          </a:p>
        </p:txBody>
      </p:sp>
    </p:spTree>
    <p:extLst>
      <p:ext uri="{BB962C8B-B14F-4D97-AF65-F5344CB8AC3E}">
        <p14:creationId xmlns:p14="http://schemas.microsoft.com/office/powerpoint/2010/main" val="10880243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a:latin typeface="Calibri" pitchFamily="-106" charset="0"/>
              <a:ea typeface="ＭＳ Ｐゴシック" pitchFamily="-106" charset="-128"/>
              <a:cs typeface="ＭＳ Ｐゴシック" pitchFamily="-106" charset="-128"/>
            </a:endParaRPr>
          </a:p>
        </p:txBody>
      </p:sp>
      <p:sp>
        <p:nvSpPr>
          <p:cNvPr id="76804" name="Slide Number Placeholder 3"/>
          <p:cNvSpPr>
            <a:spLocks noGrp="1"/>
          </p:cNvSpPr>
          <p:nvPr>
            <p:ph type="sldNum" sz="quarter" idx="5"/>
          </p:nvPr>
        </p:nvSpPr>
        <p:spPr>
          <a:noFill/>
        </p:spPr>
        <p:txBody>
          <a:bodyPr/>
          <a:lstStyle/>
          <a:p>
            <a:fld id="{2F525334-4A0B-F14D-A133-49AE93DE1D9A}" type="slidenum">
              <a:rPr lang="en-US"/>
              <a:pPr/>
              <a:t>35</a:t>
            </a:fld>
            <a:endParaRPr lang="en-US"/>
          </a:p>
        </p:txBody>
      </p:sp>
    </p:spTree>
    <p:extLst>
      <p:ext uri="{BB962C8B-B14F-4D97-AF65-F5344CB8AC3E}">
        <p14:creationId xmlns:p14="http://schemas.microsoft.com/office/powerpoint/2010/main" val="6023491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AF4A5309-28E3-1147-B79B-5559B0DA9D1E}" type="slidenum">
              <a:rPr lang="en-US"/>
              <a:pPr/>
              <a:t>36</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latin typeface="Calibri"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444957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r>
              <a:rPr lang="en-US">
                <a:latin typeface="Calibri" pitchFamily="-106" charset="0"/>
                <a:ea typeface="ＭＳ Ｐゴシック" pitchFamily="-106" charset="-128"/>
                <a:cs typeface="ＭＳ Ｐゴシック" pitchFamily="-106" charset="-128"/>
              </a:rPr>
              <a:t>There is no standard for cleanliness!</a:t>
            </a:r>
          </a:p>
        </p:txBody>
      </p:sp>
      <p:sp>
        <p:nvSpPr>
          <p:cNvPr id="46084" name="Slide Number Placeholder 3"/>
          <p:cNvSpPr>
            <a:spLocks noGrp="1"/>
          </p:cNvSpPr>
          <p:nvPr>
            <p:ph type="sldNum" sz="quarter" idx="5"/>
          </p:nvPr>
        </p:nvSpPr>
        <p:spPr>
          <a:noFill/>
        </p:spPr>
        <p:txBody>
          <a:bodyPr/>
          <a:lstStyle/>
          <a:p>
            <a:fld id="{D96602E1-5F9C-6E47-8574-78F884215411}" type="slidenum">
              <a:rPr lang="en-US"/>
              <a:pPr/>
              <a:t>5</a:t>
            </a:fld>
            <a:endParaRPr lang="en-US"/>
          </a:p>
        </p:txBody>
      </p:sp>
    </p:spTree>
    <p:extLst>
      <p:ext uri="{BB962C8B-B14F-4D97-AF65-F5344CB8AC3E}">
        <p14:creationId xmlns:p14="http://schemas.microsoft.com/office/powerpoint/2010/main" val="715101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r>
              <a:rPr lang="en-US">
                <a:latin typeface="Calibri" pitchFamily="-106" charset="0"/>
                <a:ea typeface="ＭＳ Ｐゴシック" pitchFamily="-106" charset="-128"/>
                <a:cs typeface="ＭＳ Ｐゴシック" pitchFamily="-106" charset="-128"/>
              </a:rPr>
              <a:t>Acinetobacter is twice as likely to be transmitted to the next occupant than other organisms (add quote w/ %)</a:t>
            </a:r>
          </a:p>
        </p:txBody>
      </p:sp>
      <p:sp>
        <p:nvSpPr>
          <p:cNvPr id="47108" name="Slide Number Placeholder 3"/>
          <p:cNvSpPr>
            <a:spLocks noGrp="1"/>
          </p:cNvSpPr>
          <p:nvPr>
            <p:ph type="sldNum" sz="quarter" idx="5"/>
          </p:nvPr>
        </p:nvSpPr>
        <p:spPr>
          <a:noFill/>
        </p:spPr>
        <p:txBody>
          <a:bodyPr/>
          <a:lstStyle/>
          <a:p>
            <a:fld id="{3709F007-BA79-F74F-99E3-E93DF0F88E25}" type="slidenum">
              <a:rPr lang="en-US"/>
              <a:pPr/>
              <a:t>6</a:t>
            </a:fld>
            <a:endParaRPr lang="en-US"/>
          </a:p>
        </p:txBody>
      </p:sp>
    </p:spTree>
    <p:extLst>
      <p:ext uri="{BB962C8B-B14F-4D97-AF65-F5344CB8AC3E}">
        <p14:creationId xmlns:p14="http://schemas.microsoft.com/office/powerpoint/2010/main" val="1389396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a:latin typeface="Calibri" pitchFamily="-106" charset="0"/>
              <a:ea typeface="ＭＳ Ｐゴシック" pitchFamily="-106" charset="-128"/>
              <a:cs typeface="ＭＳ Ｐゴシック" pitchFamily="-106" charset="-128"/>
            </a:endParaRPr>
          </a:p>
        </p:txBody>
      </p:sp>
      <p:sp>
        <p:nvSpPr>
          <p:cNvPr id="48132" name="Slide Number Placeholder 3"/>
          <p:cNvSpPr>
            <a:spLocks noGrp="1"/>
          </p:cNvSpPr>
          <p:nvPr>
            <p:ph type="sldNum" sz="quarter" idx="5"/>
          </p:nvPr>
        </p:nvSpPr>
        <p:spPr>
          <a:noFill/>
        </p:spPr>
        <p:txBody>
          <a:bodyPr/>
          <a:lstStyle/>
          <a:p>
            <a:fld id="{B6372816-7A3C-EC4A-8189-463E9AF733BC}" type="slidenum">
              <a:rPr lang="en-US"/>
              <a:pPr/>
              <a:t>7</a:t>
            </a:fld>
            <a:endParaRPr lang="en-US"/>
          </a:p>
        </p:txBody>
      </p:sp>
    </p:spTree>
    <p:extLst>
      <p:ext uri="{BB962C8B-B14F-4D97-AF65-F5344CB8AC3E}">
        <p14:creationId xmlns:p14="http://schemas.microsoft.com/office/powerpoint/2010/main" val="1999432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a:latin typeface="Calibri" pitchFamily="-106" charset="0"/>
              <a:ea typeface="ＭＳ Ｐゴシック" pitchFamily="-106" charset="-128"/>
              <a:cs typeface="ＭＳ Ｐゴシック" pitchFamily="-106" charset="-128"/>
            </a:endParaRPr>
          </a:p>
        </p:txBody>
      </p:sp>
      <p:sp>
        <p:nvSpPr>
          <p:cNvPr id="49156" name="Slide Number Placeholder 3"/>
          <p:cNvSpPr>
            <a:spLocks noGrp="1"/>
          </p:cNvSpPr>
          <p:nvPr>
            <p:ph type="sldNum" sz="quarter" idx="5"/>
          </p:nvPr>
        </p:nvSpPr>
        <p:spPr>
          <a:noFill/>
        </p:spPr>
        <p:txBody>
          <a:bodyPr/>
          <a:lstStyle/>
          <a:p>
            <a:fld id="{BB76827B-1B46-AE48-BEC8-1301FB45461C}" type="slidenum">
              <a:rPr lang="en-US"/>
              <a:pPr/>
              <a:t>8</a:t>
            </a:fld>
            <a:endParaRPr lang="en-US"/>
          </a:p>
        </p:txBody>
      </p:sp>
    </p:spTree>
    <p:extLst>
      <p:ext uri="{BB962C8B-B14F-4D97-AF65-F5344CB8AC3E}">
        <p14:creationId xmlns:p14="http://schemas.microsoft.com/office/powerpoint/2010/main" val="1624856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pitchFamily="-106" charset="0"/>
                <a:ea typeface="ＭＳ Ｐゴシック" pitchFamily="-106" charset="-128"/>
                <a:cs typeface="ＭＳ Ｐゴシック" pitchFamily="-106" charset="-128"/>
              </a:rPr>
              <a:t>Organic matter in the form of serum, blood, pus, fecal or lubricant material can interfere with the antimicrobial activity of disinfectants in at least two ways. </a:t>
            </a:r>
          </a:p>
          <a:p>
            <a:pPr>
              <a:buFontTx/>
              <a:buAutoNum type="arabicParenR"/>
            </a:pPr>
            <a:r>
              <a:rPr lang="en-US">
                <a:latin typeface="Calibri" pitchFamily="-106" charset="0"/>
                <a:ea typeface="ＭＳ Ｐゴシック" pitchFamily="-106" charset="-128"/>
                <a:cs typeface="ＭＳ Ｐゴシック" pitchFamily="-106" charset="-128"/>
              </a:rPr>
              <a:t>Efficacy is inversely proportional to the level of bioburden found on the item to be disinfected. Most commonly, interference occurs by a chemical reaction between the germicide and organic material, resulting in a complex that is less germicidal or non-germicidal, thereby leaving less active agent to attack the microorganisms. Chlorine and iodine disinfectants in particular are prone to such interaction. </a:t>
            </a:r>
          </a:p>
          <a:p>
            <a:pPr>
              <a:buFontTx/>
              <a:buAutoNum type="arabicParenR"/>
            </a:pPr>
            <a:r>
              <a:rPr lang="en-US">
                <a:latin typeface="Calibri" pitchFamily="-106" charset="0"/>
                <a:ea typeface="ＭＳ Ｐゴシック" pitchFamily="-106" charset="-128"/>
                <a:cs typeface="ＭＳ Ｐゴシック" pitchFamily="-106" charset="-128"/>
              </a:rPr>
              <a:t>Organic material such as biofilm can protect micrororganisms from attack by acting as a physical barrier.</a:t>
            </a:r>
          </a:p>
          <a:p>
            <a:endParaRPr lang="en-US">
              <a:latin typeface="Calibri" pitchFamily="-106" charset="0"/>
              <a:ea typeface="ＭＳ Ｐゴシック" pitchFamily="-106" charset="-128"/>
              <a:cs typeface="ＭＳ Ｐゴシック" pitchFamily="-106" charset="-128"/>
            </a:endParaRPr>
          </a:p>
        </p:txBody>
      </p:sp>
      <p:sp>
        <p:nvSpPr>
          <p:cNvPr id="50180" name="Slide Number Placeholder 3"/>
          <p:cNvSpPr>
            <a:spLocks noGrp="1"/>
          </p:cNvSpPr>
          <p:nvPr>
            <p:ph type="sldNum" sz="quarter" idx="5"/>
          </p:nvPr>
        </p:nvSpPr>
        <p:spPr>
          <a:noFill/>
        </p:spPr>
        <p:txBody>
          <a:bodyPr/>
          <a:lstStyle/>
          <a:p>
            <a:fld id="{5F4808E1-3876-0B43-ACF4-2A04C5988B25}" type="slidenum">
              <a:rPr lang="en-US"/>
              <a:pPr/>
              <a:t>9</a:t>
            </a:fld>
            <a:endParaRPr lang="en-US"/>
          </a:p>
        </p:txBody>
      </p:sp>
    </p:spTree>
    <p:extLst>
      <p:ext uri="{BB962C8B-B14F-4D97-AF65-F5344CB8AC3E}">
        <p14:creationId xmlns:p14="http://schemas.microsoft.com/office/powerpoint/2010/main" val="1559493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a:latin typeface="Calibri" pitchFamily="-106" charset="0"/>
              <a:ea typeface="ＭＳ Ｐゴシック" pitchFamily="-106" charset="-128"/>
              <a:cs typeface="ＭＳ Ｐゴシック" pitchFamily="-106" charset="-128"/>
            </a:endParaRPr>
          </a:p>
        </p:txBody>
      </p:sp>
      <p:sp>
        <p:nvSpPr>
          <p:cNvPr id="51204" name="Slide Number Placeholder 3"/>
          <p:cNvSpPr>
            <a:spLocks noGrp="1"/>
          </p:cNvSpPr>
          <p:nvPr>
            <p:ph type="sldNum" sz="quarter" idx="5"/>
          </p:nvPr>
        </p:nvSpPr>
        <p:spPr>
          <a:noFill/>
        </p:spPr>
        <p:txBody>
          <a:bodyPr/>
          <a:lstStyle/>
          <a:p>
            <a:fld id="{B4DAC505-B891-F447-B4AC-AE472E13880C}" type="slidenum">
              <a:rPr lang="en-US"/>
              <a:pPr/>
              <a:t>10</a:t>
            </a:fld>
            <a:endParaRPr lang="en-US"/>
          </a:p>
        </p:txBody>
      </p:sp>
    </p:spTree>
    <p:extLst>
      <p:ext uri="{BB962C8B-B14F-4D97-AF65-F5344CB8AC3E}">
        <p14:creationId xmlns:p14="http://schemas.microsoft.com/office/powerpoint/2010/main" val="363662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AU"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67518B94-7A8B-854D-94A6-F59370D83ABF}" type="datetimeFigureOut">
              <a:rPr lang="en-US" smtClean="0"/>
              <a:pPr/>
              <a:t>11/28/2016</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AFC56213-B4C4-4C5C-8EAE-01416D175C4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5" name="Date Placeholder 4"/>
          <p:cNvSpPr>
            <a:spLocks noGrp="1"/>
          </p:cNvSpPr>
          <p:nvPr>
            <p:ph type="dt" sz="half" idx="10"/>
          </p:nvPr>
        </p:nvSpPr>
        <p:spPr/>
        <p:txBody>
          <a:bodyPr/>
          <a:lstStyle/>
          <a:p>
            <a:fld id="{67518B94-7A8B-854D-94A6-F59370D83ABF}" type="datetimeFigureOut">
              <a:rPr lang="en-US" smtClean="0"/>
              <a:pPr/>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55A048-D0D0-5D41-944B-20EC64E6B02B}" type="slidenum">
              <a:rPr lang="en-US" smtClean="0"/>
              <a:pPr/>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5" name="Date Placeholder 4"/>
          <p:cNvSpPr>
            <a:spLocks noGrp="1"/>
          </p:cNvSpPr>
          <p:nvPr>
            <p:ph type="dt" sz="half" idx="10"/>
          </p:nvPr>
        </p:nvSpPr>
        <p:spPr/>
        <p:txBody>
          <a:bodyPr/>
          <a:lstStyle/>
          <a:p>
            <a:fld id="{67518B94-7A8B-854D-94A6-F59370D83ABF}" type="datetimeFigureOut">
              <a:rPr lang="en-US" smtClean="0"/>
              <a:pPr/>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55A048-D0D0-5D41-944B-20EC64E6B02B}" type="slidenum">
              <a:rPr lang="en-US" smtClean="0"/>
              <a:pPr/>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Date Placeholder 2"/>
          <p:cNvSpPr>
            <a:spLocks noGrp="1"/>
          </p:cNvSpPr>
          <p:nvPr>
            <p:ph type="dt" sz="half" idx="10"/>
          </p:nvPr>
        </p:nvSpPr>
        <p:spPr/>
        <p:txBody>
          <a:bodyPr/>
          <a:lstStyle/>
          <a:p>
            <a:fld id="{67518B94-7A8B-854D-94A6-F59370D83ABF}" type="datetimeFigureOut">
              <a:rPr lang="en-US" smtClean="0"/>
              <a:pPr/>
              <a:t>11/28/2016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55A048-D0D0-5D41-944B-20EC64E6B0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518B94-7A8B-854D-94A6-F59370D83ABF}" type="datetimeFigureOut">
              <a:rPr lang="en-US" smtClean="0"/>
              <a:pPr/>
              <a:t>11/28/2016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55A048-D0D0-5D41-944B-20EC64E6B0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AU"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4" name="Text Placeholder 3"/>
          <p:cNvSpPr>
            <a:spLocks noGrp="1"/>
          </p:cNvSpPr>
          <p:nvPr>
            <p:ph type="body" sz="half" idx="2"/>
          </p:nvPr>
        </p:nvSpPr>
        <p:spPr>
          <a:xfrm>
            <a:off x="914398" y="2866030"/>
            <a:ext cx="3563938"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67518B94-7A8B-854D-94A6-F59370D83ABF}" type="datetimeFigureOut">
              <a:rPr lang="en-US" smtClean="0"/>
              <a:pPr/>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55A048-D0D0-5D41-944B-20EC64E6B02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AU"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67518B94-7A8B-854D-94A6-F59370D83ABF}" type="datetimeFigureOut">
              <a:rPr lang="en-US" smtClean="0"/>
              <a:pPr/>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55A048-D0D0-5D41-944B-20EC64E6B02B}" type="slidenum">
              <a:rPr lang="en-US" smtClean="0"/>
              <a:pPr/>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AU" smtClean="0"/>
              <a:t>Click icon to add picture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AU" smtClean="0"/>
              <a:t>Click icon to add picture</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AU" smtClean="0"/>
              <a:t>Click icon to add picture</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AU"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67518B94-7A8B-854D-94A6-F59370D83ABF}" type="datetimeFigureOut">
              <a:rPr lang="en-US" smtClean="0"/>
              <a:pPr/>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55A048-D0D0-5D41-944B-20EC64E6B02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AU"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67518B94-7A8B-854D-94A6-F59370D83ABF}" type="datetimeFigureOut">
              <a:rPr lang="en-US" smtClean="0"/>
              <a:pPr/>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55A048-D0D0-5D41-944B-20EC64E6B02B}" type="slidenum">
              <a:rPr lang="en-US" smtClean="0"/>
              <a:pPr/>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AU"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AU"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AU" smtClean="0"/>
              <a:t>Click icon to add picture</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AU" smtClean="0"/>
              <a:t>Click icon to add picture</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67518B94-7A8B-854D-94A6-F59370D83ABF}" type="datetimeFigureOut">
              <a:rPr lang="en-US" smtClean="0"/>
              <a:pPr/>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55A048-D0D0-5D41-944B-20EC64E6B0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4" name="Date Placeholder 3"/>
          <p:cNvSpPr>
            <a:spLocks noGrp="1"/>
          </p:cNvSpPr>
          <p:nvPr>
            <p:ph type="dt" sz="half" idx="10"/>
          </p:nvPr>
        </p:nvSpPr>
        <p:spPr/>
        <p:txBody>
          <a:bodyPr/>
          <a:lstStyle/>
          <a:p>
            <a:fld id="{67518B94-7A8B-854D-94A6-F59370D83ABF}" type="datetimeFigureOut">
              <a:rPr lang="en-US" smtClean="0"/>
              <a:pPr/>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5A048-D0D0-5D41-944B-20EC64E6B0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4" name="Date Placeholder 3"/>
          <p:cNvSpPr>
            <a:spLocks noGrp="1"/>
          </p:cNvSpPr>
          <p:nvPr>
            <p:ph type="dt" sz="half" idx="10"/>
          </p:nvPr>
        </p:nvSpPr>
        <p:spPr/>
        <p:txBody>
          <a:bodyPr/>
          <a:lstStyle/>
          <a:p>
            <a:fld id="{67518B94-7A8B-854D-94A6-F59370D83ABF}" type="datetimeFigureOut">
              <a:rPr lang="en-US" smtClean="0"/>
              <a:pPr/>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5A048-D0D0-5D41-944B-20EC64E6B0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AU"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4" name="Date Placeholder 3"/>
          <p:cNvSpPr>
            <a:spLocks noGrp="1"/>
          </p:cNvSpPr>
          <p:nvPr>
            <p:ph type="dt" sz="half" idx="10"/>
          </p:nvPr>
        </p:nvSpPr>
        <p:spPr/>
        <p:txBody>
          <a:bodyPr/>
          <a:lstStyle/>
          <a:p>
            <a:fld id="{67518B94-7A8B-854D-94A6-F59370D83ABF}" type="datetimeFigureOut">
              <a:rPr lang="en-US" smtClean="0"/>
              <a:pPr/>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5A048-D0D0-5D41-944B-20EC64E6B0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AU"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AU" smtClean="0"/>
              <a:t>Click to edit Master title style</a:t>
            </a:r>
            <a:endParaRPr/>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67518B94-7A8B-854D-94A6-F59370D83ABF}" type="datetimeFigureOut">
              <a:rPr lang="en-US" smtClean="0"/>
              <a:pPr/>
              <a:t>11/28/2016</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4B55A048-D0D0-5D41-944B-20EC64E6B0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AU"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ct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AU" smtClean="0"/>
              <a:t>Click to edit Master text styles</a:t>
            </a:r>
          </a:p>
        </p:txBody>
      </p:sp>
      <p:sp>
        <p:nvSpPr>
          <p:cNvPr id="4" name="Date Placeholder 3"/>
          <p:cNvSpPr>
            <a:spLocks noGrp="1"/>
          </p:cNvSpPr>
          <p:nvPr>
            <p:ph type="dt" sz="half" idx="10"/>
          </p:nvPr>
        </p:nvSpPr>
        <p:spPr/>
        <p:txBody>
          <a:bodyPr/>
          <a:lstStyle/>
          <a:p>
            <a:fld id="{67518B94-7A8B-854D-94A6-F59370D83ABF}" type="datetimeFigureOut">
              <a:rPr lang="en-US" smtClean="0"/>
              <a:pPr/>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5A048-D0D0-5D41-944B-20EC64E6B0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AU"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AU"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67518B94-7A8B-854D-94A6-F59370D83ABF}" type="datetimeFigureOut">
              <a:rPr lang="en-US" smtClean="0"/>
              <a:pPr/>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5A048-D0D0-5D41-944B-20EC64E6B0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AU"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AU" smtClean="0"/>
              <a:t>Click icon to add picture</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67518B94-7A8B-854D-94A6-F59370D83ABF}" type="datetimeFigureOut">
              <a:rPr lang="en-US" smtClean="0"/>
              <a:pPr/>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55A048-D0D0-5D41-944B-20EC64E6B0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5" name="Date Placeholder 4"/>
          <p:cNvSpPr>
            <a:spLocks noGrp="1"/>
          </p:cNvSpPr>
          <p:nvPr>
            <p:ph type="dt" sz="half" idx="10"/>
          </p:nvPr>
        </p:nvSpPr>
        <p:spPr/>
        <p:txBody>
          <a:bodyPr/>
          <a:lstStyle/>
          <a:p>
            <a:fld id="{67518B94-7A8B-854D-94A6-F59370D83ABF}" type="datetimeFigureOut">
              <a:rPr lang="en-US" smtClean="0"/>
              <a:pPr/>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55A048-D0D0-5D41-944B-20EC64E6B0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7" name="Date Placeholder 6"/>
          <p:cNvSpPr>
            <a:spLocks noGrp="1"/>
          </p:cNvSpPr>
          <p:nvPr>
            <p:ph type="dt" sz="half" idx="10"/>
          </p:nvPr>
        </p:nvSpPr>
        <p:spPr/>
        <p:txBody>
          <a:bodyPr/>
          <a:lstStyle/>
          <a:p>
            <a:fld id="{67518B94-7A8B-854D-94A6-F59370D83ABF}" type="datetimeFigureOut">
              <a:rPr lang="en-US" smtClean="0"/>
              <a:pPr/>
              <a:t>11/28/2016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55A048-D0D0-5D41-944B-20EC64E6B02B}" type="slidenum">
              <a:rPr lang="en-US" smtClean="0"/>
              <a:pPr/>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5" name="Date Placeholder 4"/>
          <p:cNvSpPr>
            <a:spLocks noGrp="1"/>
          </p:cNvSpPr>
          <p:nvPr>
            <p:ph type="dt" sz="half" idx="10"/>
          </p:nvPr>
        </p:nvSpPr>
        <p:spPr/>
        <p:txBody>
          <a:bodyPr/>
          <a:lstStyle/>
          <a:p>
            <a:fld id="{67518B94-7A8B-854D-94A6-F59370D83ABF}" type="datetimeFigureOut">
              <a:rPr lang="en-US" smtClean="0"/>
              <a:pPr/>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55A048-D0D0-5D41-944B-20EC64E6B02B}" type="slidenum">
              <a:rPr lang="en-US" smtClean="0"/>
              <a:pPr/>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AU"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67518B94-7A8B-854D-94A6-F59370D83ABF}" type="datetimeFigureOut">
              <a:rPr lang="en-US" smtClean="0"/>
              <a:pPr/>
              <a:t>11/28/2016</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4B55A048-D0D0-5D41-944B-20EC64E6B0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04" r:id="rId13"/>
    <p:sldLayoutId id="2147483905" r:id="rId14"/>
    <p:sldLayoutId id="2147483906" r:id="rId15"/>
    <p:sldLayoutId id="2147483907" r:id="rId16"/>
    <p:sldLayoutId id="2147483908" r:id="rId17"/>
    <p:sldLayoutId id="2147483909" r:id="rId18"/>
    <p:sldLayoutId id="2147483910" r:id="rId19"/>
    <p:sldLayoutId id="2147483911"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waterloo.ca/safety-office/sites/ca.safety-office/files/uploads/files/guide-selection-use-of-disinfectants.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sLDSNvQjXe8"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980sue@comcast.net"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hyperlink" Target="http://diseasedetectives.wikia.com/wiki/Chain_of_Transmission"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personal.psu.edu/faculty/j/e/jel5/biofilms/primer.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4071" y="2703286"/>
            <a:ext cx="6772729" cy="1914144"/>
          </a:xfrm>
        </p:spPr>
        <p:txBody>
          <a:bodyPr/>
          <a:lstStyle/>
          <a:p>
            <a:r>
              <a:rPr lang="en-US" sz="4000" dirty="0" smtClean="0">
                <a:solidFill>
                  <a:srgbClr val="800000"/>
                </a:solidFill>
              </a:rPr>
              <a:t>Part I: </a:t>
            </a:r>
            <a:br>
              <a:rPr lang="en-US" sz="4000" dirty="0" smtClean="0">
                <a:solidFill>
                  <a:srgbClr val="800000"/>
                </a:solidFill>
              </a:rPr>
            </a:br>
            <a:r>
              <a:rPr lang="en-US" sz="4000" dirty="0" smtClean="0">
                <a:solidFill>
                  <a:srgbClr val="800000"/>
                </a:solidFill>
              </a:rPr>
              <a:t>Effective Cleaning Strategies for the Environment of Care</a:t>
            </a:r>
            <a:endParaRPr lang="en-US" sz="4000" dirty="0">
              <a:solidFill>
                <a:srgbClr val="800000"/>
              </a:solidFill>
            </a:endParaRPr>
          </a:p>
        </p:txBody>
      </p:sp>
      <p:sp>
        <p:nvSpPr>
          <p:cNvPr id="3" name="Subtitle 2"/>
          <p:cNvSpPr>
            <a:spLocks noGrp="1"/>
          </p:cNvSpPr>
          <p:nvPr>
            <p:ph type="subTitle" idx="1"/>
          </p:nvPr>
        </p:nvSpPr>
        <p:spPr/>
        <p:txBody>
          <a:bodyPr>
            <a:normAutofit/>
          </a:bodyPr>
          <a:lstStyle/>
          <a:p>
            <a:endParaRPr lang="en-US" dirty="0" smtClean="0"/>
          </a:p>
          <a:p>
            <a:r>
              <a:rPr lang="en-US" dirty="0" smtClean="0"/>
              <a:t>By Sue Chen RN, MPH, CIC, FAPIC</a:t>
            </a:r>
          </a:p>
          <a:p>
            <a:r>
              <a:rPr lang="en-US" dirty="0" smtClean="0"/>
              <a:t>Infection </a:t>
            </a:r>
            <a:r>
              <a:rPr lang="en-US" dirty="0" err="1" smtClean="0"/>
              <a:t>Preventionist</a:t>
            </a:r>
            <a:r>
              <a:rPr lang="en-US" dirty="0" smtClean="0"/>
              <a:t>/Consultant</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3301"/>
            <a:ext cx="8229600" cy="954088"/>
          </a:xfrm>
        </p:spPr>
        <p:txBody>
          <a:bodyPr>
            <a:normAutofit/>
          </a:bodyPr>
          <a:lstStyle/>
          <a:p>
            <a:pPr>
              <a:defRPr/>
            </a:pPr>
            <a:r>
              <a:rPr lang="en-US" sz="3400" dirty="0" smtClean="0"/>
              <a:t>How is the Level of Disinfectant Chosen?</a:t>
            </a:r>
            <a:endParaRPr lang="en-US" sz="3400" dirty="0"/>
          </a:p>
        </p:txBody>
      </p:sp>
      <p:sp>
        <p:nvSpPr>
          <p:cNvPr id="3" name="Content Placeholder 2"/>
          <p:cNvSpPr>
            <a:spLocks noGrp="1"/>
          </p:cNvSpPr>
          <p:nvPr>
            <p:ph idx="1"/>
          </p:nvPr>
        </p:nvSpPr>
        <p:spPr>
          <a:xfrm>
            <a:off x="457200" y="1377389"/>
            <a:ext cx="8229600" cy="4745038"/>
          </a:xfrm>
        </p:spPr>
        <p:txBody>
          <a:bodyPr>
            <a:normAutofit fontScale="92500" lnSpcReduction="10000"/>
          </a:bodyPr>
          <a:lstStyle/>
          <a:p>
            <a:r>
              <a:rPr lang="en-US" dirty="0">
                <a:ea typeface="ＭＳ Ｐゴシック" pitchFamily="-106" charset="-128"/>
                <a:cs typeface="ＭＳ Ｐゴシック" pitchFamily="-106" charset="-128"/>
              </a:rPr>
              <a:t>Factors influencing choice of disinfection:</a:t>
            </a:r>
          </a:p>
          <a:p>
            <a:endParaRPr lang="en-US" sz="1000" dirty="0">
              <a:ea typeface="ＭＳ Ｐゴシック" pitchFamily="-106" charset="-128"/>
              <a:cs typeface="ＭＳ Ｐゴシック" pitchFamily="-106" charset="-128"/>
            </a:endParaRPr>
          </a:p>
          <a:p>
            <a:pPr lvl="1">
              <a:buFont typeface="Arial" pitchFamily="-106" charset="0"/>
              <a:buChar char="•"/>
            </a:pPr>
            <a:r>
              <a:rPr lang="en-US" sz="2200" dirty="0"/>
              <a:t>Nature of item to be disinfected</a:t>
            </a:r>
          </a:p>
          <a:p>
            <a:pPr lvl="1">
              <a:buFont typeface="Arial" pitchFamily="-106" charset="0"/>
              <a:buChar char="•"/>
            </a:pPr>
            <a:r>
              <a:rPr lang="en-US" sz="2200" dirty="0"/>
              <a:t>Innate resistance of microorganisms to deactivation by germicides </a:t>
            </a:r>
            <a:r>
              <a:rPr lang="en-US" sz="1600" dirty="0"/>
              <a:t>(see next slide)</a:t>
            </a:r>
          </a:p>
          <a:p>
            <a:pPr lvl="1">
              <a:buFont typeface="Arial" pitchFamily="-106" charset="0"/>
              <a:buChar char="•"/>
            </a:pPr>
            <a:r>
              <a:rPr lang="en-US" sz="2200" dirty="0"/>
              <a:t>Level of </a:t>
            </a:r>
            <a:r>
              <a:rPr lang="en-US" sz="2200" dirty="0" err="1"/>
              <a:t>bioburden</a:t>
            </a:r>
            <a:r>
              <a:rPr lang="en-US" sz="2200" dirty="0"/>
              <a:t> on the item</a:t>
            </a:r>
          </a:p>
          <a:p>
            <a:pPr lvl="1">
              <a:buFont typeface="Arial" pitchFamily="-106" charset="0"/>
              <a:buChar char="•"/>
            </a:pPr>
            <a:r>
              <a:rPr lang="en-US" sz="2200" dirty="0"/>
              <a:t>Type and concentration of germicide to be used</a:t>
            </a:r>
          </a:p>
          <a:p>
            <a:pPr lvl="1">
              <a:buFont typeface="Arial" pitchFamily="-106" charset="0"/>
              <a:buChar char="•"/>
            </a:pPr>
            <a:r>
              <a:rPr lang="en-US" sz="2200" dirty="0"/>
              <a:t>Duration and temperature of germicide contact</a:t>
            </a:r>
          </a:p>
          <a:p>
            <a:pPr lvl="1">
              <a:buFont typeface="Arial" pitchFamily="-106" charset="0"/>
              <a:buChar char="•"/>
            </a:pPr>
            <a:r>
              <a:rPr lang="en-US" sz="2200" dirty="0"/>
              <a:t>Applicable laws, e.g., Cal/OSHA BBP Standard requires use of a hospital-grade disinfectant with a </a:t>
            </a:r>
            <a:r>
              <a:rPr lang="en-US" sz="2200" dirty="0" err="1"/>
              <a:t>tuberculocidal</a:t>
            </a:r>
            <a:r>
              <a:rPr lang="en-US" sz="2200" dirty="0"/>
              <a:t> claim to kill HBV</a:t>
            </a:r>
          </a:p>
          <a:p>
            <a:pPr lvl="1">
              <a:buFont typeface="Georgia" pitchFamily="-106" charset="0"/>
              <a:buNone/>
            </a:pPr>
            <a:r>
              <a:rPr lang="en-US" sz="1800" dirty="0"/>
              <a:t>	</a:t>
            </a:r>
          </a:p>
          <a:p>
            <a:pPr marL="676275" lvl="2" indent="0" algn="ctr">
              <a:buFont typeface="Georgia" pitchFamily="-106" charset="0"/>
              <a:buNone/>
            </a:pPr>
            <a:r>
              <a:rPr lang="en-US" sz="1400" dirty="0">
                <a:ea typeface="ＭＳ Ｐゴシック" pitchFamily="-106" charset="-128"/>
              </a:rPr>
              <a:t>There is information on classes of disinfectants on the CDC website and a table comparing the different classes on the HAI Program website and the APIC text.</a:t>
            </a:r>
          </a:p>
          <a:p>
            <a:pPr marL="933450" lvl="3" indent="0" algn="ctr">
              <a:buFont typeface="Georgia" pitchFamily="-106" charset="0"/>
              <a:buNone/>
            </a:pPr>
            <a:r>
              <a:rPr lang="en-US" sz="1400" dirty="0">
                <a:ea typeface="ＭＳ Ｐゴシック" pitchFamily="-106" charset="-128"/>
                <a:hlinkClick r:id="rId3"/>
              </a:rPr>
              <a:t>https://uwaterloo.ca/safety-office/sites/ca.safety-office/files/uploads/files/guide-selection-use-of-disinfectants.pdf</a:t>
            </a:r>
            <a:r>
              <a:rPr lang="en-US" sz="1400" dirty="0">
                <a:ea typeface="ＭＳ Ｐゴシック" pitchFamily="-106" charset="-128"/>
              </a:rPr>
              <a:t> </a:t>
            </a:r>
          </a:p>
        </p:txBody>
      </p:sp>
      <p:sp>
        <p:nvSpPr>
          <p:cNvPr id="13316" name="Slide Number Placeholder 3"/>
          <p:cNvSpPr>
            <a:spLocks noGrp="1"/>
          </p:cNvSpPr>
          <p:nvPr>
            <p:ph type="sldNum" sz="quarter" idx="12"/>
          </p:nvPr>
        </p:nvSpPr>
        <p:spPr bwMode="auto">
          <a:noFill/>
          <a:ln>
            <a:miter lim="800000"/>
            <a:headEnd/>
            <a:tailEnd/>
          </a:ln>
        </p:spPr>
        <p:txBody>
          <a:bodyPr/>
          <a:lstStyle/>
          <a:p>
            <a:fld id="{018148AA-E901-BF4F-A1DC-435759530C05}" type="slidenum">
              <a:rPr lang="en-US"/>
              <a:pPr/>
              <a:t>10</a:t>
            </a:fld>
            <a:endParaRPr lang="en-US">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1"/>
          <p:cNvSpPr>
            <a:spLocks noGrp="1"/>
          </p:cNvSpPr>
          <p:nvPr>
            <p:ph type="sldNum" sz="quarter" idx="12"/>
          </p:nvPr>
        </p:nvSpPr>
        <p:spPr bwMode="auto">
          <a:noFill/>
          <a:ln>
            <a:miter lim="800000"/>
            <a:headEnd/>
            <a:tailEnd/>
          </a:ln>
        </p:spPr>
        <p:txBody>
          <a:bodyPr/>
          <a:lstStyle/>
          <a:p>
            <a:fld id="{400046E2-D1E2-6D44-8FBA-C4B7B9797EB3}" type="slidenum">
              <a:rPr lang="en-US"/>
              <a:pPr/>
              <a:t>11</a:t>
            </a:fld>
            <a:endParaRPr lang="en-US">
              <a:solidFill>
                <a:schemeClr val="bg1"/>
              </a:solidFill>
            </a:endParaRPr>
          </a:p>
        </p:txBody>
      </p:sp>
      <p:pic>
        <p:nvPicPr>
          <p:cNvPr id="14339" name="Picture 2"/>
          <p:cNvPicPr>
            <a:picLocks noChangeAspect="1" noChangeArrowheads="1"/>
          </p:cNvPicPr>
          <p:nvPr/>
        </p:nvPicPr>
        <p:blipFill>
          <a:blip r:embed="rId3"/>
          <a:srcRect/>
          <a:stretch>
            <a:fillRect/>
          </a:stretch>
        </p:blipFill>
        <p:spPr bwMode="auto">
          <a:xfrm>
            <a:off x="0" y="0"/>
            <a:ext cx="7961586" cy="6858000"/>
          </a:xfrm>
          <a:prstGeom prst="rect">
            <a:avLst/>
          </a:prstGeom>
          <a:noFill/>
          <a:ln w="9525">
            <a:noFill/>
            <a:miter lim="800000"/>
            <a:headEnd/>
            <a:tailEnd/>
          </a:ln>
          <a:effectLst/>
        </p:spPr>
      </p:pic>
      <p:sp>
        <p:nvSpPr>
          <p:cNvPr id="14340" name="TextBox 2"/>
          <p:cNvSpPr txBox="1">
            <a:spLocks noChangeArrowheads="1"/>
          </p:cNvSpPr>
          <p:nvPr/>
        </p:nvSpPr>
        <p:spPr bwMode="auto">
          <a:xfrm>
            <a:off x="609600" y="6550025"/>
            <a:ext cx="5715000" cy="307975"/>
          </a:xfrm>
          <a:prstGeom prst="rect">
            <a:avLst/>
          </a:prstGeom>
          <a:noFill/>
          <a:ln w="9525">
            <a:noFill/>
            <a:miter lim="800000"/>
            <a:headEnd/>
            <a:tailEnd/>
          </a:ln>
        </p:spPr>
        <p:txBody>
          <a:bodyPr>
            <a:prstTxWarp prst="textNoShape">
              <a:avLst/>
            </a:prstTxWarp>
            <a:spAutoFit/>
          </a:bodyPr>
          <a:lstStyle/>
          <a:p>
            <a:r>
              <a:rPr lang="en-US" sz="1400"/>
              <a:t>Graphic used with permission from Ecolab- 2015</a:t>
            </a:r>
          </a:p>
        </p:txBody>
      </p:sp>
      <p:sp>
        <p:nvSpPr>
          <p:cNvPr id="14341" name="TextBox 3"/>
          <p:cNvSpPr txBox="1">
            <a:spLocks noChangeArrowheads="1"/>
          </p:cNvSpPr>
          <p:nvPr/>
        </p:nvSpPr>
        <p:spPr bwMode="auto">
          <a:xfrm>
            <a:off x="7521388" y="2057400"/>
            <a:ext cx="1622612" cy="2032000"/>
          </a:xfrm>
          <a:prstGeom prst="rect">
            <a:avLst/>
          </a:prstGeom>
          <a:solidFill>
            <a:srgbClr val="FFFFCC"/>
          </a:solidFill>
          <a:ln w="9525">
            <a:noFill/>
            <a:miter lim="800000"/>
            <a:headEnd/>
            <a:tailEnd/>
          </a:ln>
        </p:spPr>
        <p:txBody>
          <a:bodyPr wrap="square">
            <a:prstTxWarp prst="textNoShape">
              <a:avLst/>
            </a:prstTxWarp>
            <a:spAutoFit/>
          </a:bodyPr>
          <a:lstStyle/>
          <a:p>
            <a:pPr algn="ctr"/>
            <a:r>
              <a:rPr lang="en-US" dirty="0"/>
              <a:t>Demonstrating the susceptibility of organisms to specific disinfectant types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2004"/>
            <a:ext cx="8229600" cy="1066800"/>
          </a:xfrm>
        </p:spPr>
        <p:txBody>
          <a:bodyPr/>
          <a:lstStyle/>
          <a:p>
            <a:r>
              <a:rPr lang="en-US" sz="3400" dirty="0">
                <a:solidFill>
                  <a:srgbClr val="800000"/>
                </a:solidFill>
                <a:effectLst>
                  <a:outerShdw blurRad="38100" dist="38100" dir="2700000" algn="tl">
                    <a:srgbClr val="DDDDDD"/>
                  </a:outerShdw>
                </a:effectLst>
                <a:ea typeface="ＭＳ Ｐゴシック" pitchFamily="-106" charset="-128"/>
                <a:cs typeface="ＭＳ Ｐゴシック" pitchFamily="-106" charset="-128"/>
              </a:rPr>
              <a:t>What does “EPA*-registered” mean?</a:t>
            </a:r>
            <a:br>
              <a:rPr lang="en-US" sz="3400" dirty="0">
                <a:solidFill>
                  <a:srgbClr val="800000"/>
                </a:solidFill>
                <a:effectLst>
                  <a:outerShdw blurRad="38100" dist="38100" dir="2700000" algn="tl">
                    <a:srgbClr val="DDDDDD"/>
                  </a:outerShdw>
                </a:effectLst>
                <a:ea typeface="ＭＳ Ｐゴシック" pitchFamily="-106" charset="-128"/>
                <a:cs typeface="ＭＳ Ｐゴシック" pitchFamily="-106" charset="-128"/>
              </a:rPr>
            </a:br>
            <a:r>
              <a:rPr lang="en-US" sz="1200" dirty="0">
                <a:solidFill>
                  <a:srgbClr val="800000"/>
                </a:solidFill>
                <a:effectLst>
                  <a:outerShdw blurRad="38100" dist="38100" dir="2700000" algn="tl">
                    <a:srgbClr val="DDDDDD"/>
                  </a:outerShdw>
                </a:effectLst>
                <a:ea typeface="ＭＳ Ｐゴシック" pitchFamily="-106" charset="-128"/>
                <a:cs typeface="ＭＳ Ｐゴシック" pitchFamily="-106" charset="-128"/>
              </a:rPr>
              <a:t>				</a:t>
            </a:r>
            <a:r>
              <a:rPr lang="en-US" sz="1600" dirty="0">
                <a:solidFill>
                  <a:srgbClr val="800000"/>
                </a:solidFill>
                <a:effectLst>
                  <a:outerShdw blurRad="38100" dist="38100" dir="2700000" algn="tl">
                    <a:srgbClr val="DDDDDD"/>
                  </a:outerShdw>
                </a:effectLst>
                <a:ea typeface="ＭＳ Ｐゴシック" pitchFamily="-106" charset="-128"/>
                <a:cs typeface="ＭＳ Ｐゴシック" pitchFamily="-106" charset="-128"/>
              </a:rPr>
              <a:t>(*Environmental Protection Agency)</a:t>
            </a:r>
            <a:endParaRPr lang="en-US" dirty="0">
              <a:solidFill>
                <a:srgbClr val="800000"/>
              </a:solidFill>
              <a:effectLst>
                <a:outerShdw blurRad="38100" dist="38100" dir="2700000" algn="tl">
                  <a:srgbClr val="DDDDDD"/>
                </a:outerShdw>
              </a:effectLst>
              <a:ea typeface="ＭＳ Ｐゴシック" pitchFamily="-106" charset="-128"/>
              <a:cs typeface="ＭＳ Ｐゴシック" pitchFamily="-106" charset="-128"/>
            </a:endParaRPr>
          </a:p>
        </p:txBody>
      </p:sp>
      <p:sp>
        <p:nvSpPr>
          <p:cNvPr id="3" name="Content Placeholder 2"/>
          <p:cNvSpPr>
            <a:spLocks noGrp="1"/>
          </p:cNvSpPr>
          <p:nvPr>
            <p:ph idx="1"/>
          </p:nvPr>
        </p:nvSpPr>
        <p:spPr>
          <a:xfrm>
            <a:off x="533400" y="1676400"/>
            <a:ext cx="8229600" cy="4745038"/>
          </a:xfrm>
        </p:spPr>
        <p:txBody>
          <a:bodyPr>
            <a:normAutofit fontScale="92500" lnSpcReduction="20000"/>
          </a:bodyPr>
          <a:lstStyle/>
          <a:p>
            <a:pPr marL="107950" indent="0"/>
            <a:r>
              <a:rPr lang="en-US" sz="2300" dirty="0">
                <a:ea typeface="ＭＳ Ｐゴシック" pitchFamily="-106" charset="-128"/>
                <a:cs typeface="ＭＳ Ｐゴシック" pitchFamily="-106" charset="-128"/>
              </a:rPr>
              <a:t>EPA-registration means the manufacturer has provided satisfactory evidence that product performs as stated</a:t>
            </a:r>
          </a:p>
          <a:p>
            <a:pPr marL="717550" lvl="2" indent="-342900">
              <a:buClr>
                <a:srgbClr val="A04DA3"/>
              </a:buClr>
            </a:pPr>
            <a:r>
              <a:rPr lang="en-US" sz="1900" dirty="0">
                <a:solidFill>
                  <a:schemeClr val="accent2"/>
                </a:solidFill>
                <a:ea typeface="ＭＳ Ｐゴシック" pitchFamily="-106" charset="-128"/>
              </a:rPr>
              <a:t>Disinfectants are considered pesticides (poisons)</a:t>
            </a:r>
          </a:p>
          <a:p>
            <a:pPr marL="717550" lvl="2" indent="-342900">
              <a:buClr>
                <a:srgbClr val="A04DA3"/>
              </a:buClr>
            </a:pPr>
            <a:r>
              <a:rPr lang="en-US" sz="1900" dirty="0">
                <a:solidFill>
                  <a:schemeClr val="accent2"/>
                </a:solidFill>
                <a:ea typeface="ＭＳ Ｐゴシック" pitchFamily="-106" charset="-128"/>
              </a:rPr>
              <a:t>Are designed for use on environmental surfaces</a:t>
            </a:r>
          </a:p>
          <a:p>
            <a:pPr marL="717550" lvl="2" indent="-342900">
              <a:buClr>
                <a:srgbClr val="A04DA3"/>
              </a:buClr>
            </a:pPr>
            <a:r>
              <a:rPr lang="en-US" sz="1900" dirty="0">
                <a:solidFill>
                  <a:schemeClr val="accent2"/>
                </a:solidFill>
                <a:ea typeface="ＭＳ Ｐゴシック" pitchFamily="-106" charset="-128"/>
              </a:rPr>
              <a:t>After evidence is submitted, the product is allowed to have claims for “kill” on the product label; organisms tested are listed</a:t>
            </a:r>
          </a:p>
          <a:p>
            <a:pPr marL="717550" lvl="2" indent="-342900">
              <a:buClr>
                <a:srgbClr val="A04DA3"/>
              </a:buClr>
            </a:pPr>
            <a:r>
              <a:rPr lang="en-US" sz="1900" dirty="0">
                <a:solidFill>
                  <a:schemeClr val="accent2"/>
                </a:solidFill>
                <a:ea typeface="ＭＳ Ｐゴシック" pitchFamily="-106" charset="-128"/>
              </a:rPr>
              <a:t>Disinfectants used in hospitals must have a label claim</a:t>
            </a:r>
          </a:p>
          <a:p>
            <a:pPr marL="107950" indent="0"/>
            <a:r>
              <a:rPr lang="en-US" sz="2300" dirty="0">
                <a:ea typeface="ＭＳ Ｐゴシック" pitchFamily="-106" charset="-128"/>
                <a:cs typeface="ＭＳ Ｐゴシック" pitchFamily="-106" charset="-128"/>
              </a:rPr>
              <a:t>Levels of disinfectants</a:t>
            </a:r>
          </a:p>
          <a:p>
            <a:pPr lvl="1">
              <a:buClr>
                <a:srgbClr val="A04DA3"/>
              </a:buClr>
              <a:buFont typeface="Arial" pitchFamily="-106" charset="0"/>
              <a:buChar char="•"/>
            </a:pPr>
            <a:r>
              <a:rPr lang="en-US" sz="1900" dirty="0"/>
              <a:t>Low level </a:t>
            </a:r>
            <a:r>
              <a:rPr lang="en-US" sz="1900" dirty="0" smtClean="0"/>
              <a:t>only tested to be effective </a:t>
            </a:r>
            <a:r>
              <a:rPr lang="en-US" sz="1900" dirty="0"/>
              <a:t>against </a:t>
            </a:r>
            <a:r>
              <a:rPr lang="en-US" sz="1900" i="1" dirty="0"/>
              <a:t>Pseudomonas</a:t>
            </a:r>
            <a:r>
              <a:rPr lang="en-US" sz="1900" dirty="0"/>
              <a:t> and </a:t>
            </a:r>
            <a:r>
              <a:rPr lang="en-US" sz="1900" i="1" dirty="0"/>
              <a:t>Staphylococcus </a:t>
            </a:r>
          </a:p>
          <a:p>
            <a:pPr lvl="1">
              <a:buClr>
                <a:srgbClr val="A04DA3"/>
              </a:buClr>
              <a:buFont typeface="Arial" pitchFamily="-106" charset="0"/>
              <a:buChar char="•"/>
            </a:pPr>
            <a:r>
              <a:rPr lang="en-US" sz="1900" dirty="0"/>
              <a:t>Intermediate grade is effective against more organisms, may or may not have a </a:t>
            </a:r>
            <a:r>
              <a:rPr lang="en-US" sz="1900" dirty="0" err="1"/>
              <a:t>tuberculocidal</a:t>
            </a:r>
            <a:r>
              <a:rPr lang="en-US" sz="1900" dirty="0"/>
              <a:t> claim</a:t>
            </a:r>
          </a:p>
          <a:p>
            <a:pPr lvl="1">
              <a:buClr>
                <a:srgbClr val="A04DA3"/>
              </a:buClr>
              <a:buFont typeface="Arial" pitchFamily="-106" charset="0"/>
              <a:buChar char="•"/>
            </a:pPr>
            <a:r>
              <a:rPr lang="en-US" sz="1900" dirty="0"/>
              <a:t>High level disinfectants can provide sterilization; are FDA-regulated</a:t>
            </a:r>
          </a:p>
          <a:p>
            <a:pPr lvl="1">
              <a:buFont typeface="Arial" pitchFamily="-106" charset="0"/>
              <a:buChar char="•"/>
            </a:pPr>
            <a:endParaRPr lang="en-US" sz="400" dirty="0"/>
          </a:p>
          <a:p>
            <a:pPr marL="717550" lvl="2" indent="-342900" algn="ctr">
              <a:buFont typeface="Arial" pitchFamily="-106" charset="0"/>
              <a:buNone/>
            </a:pPr>
            <a:r>
              <a:rPr lang="en-US" sz="2162" dirty="0">
                <a:solidFill>
                  <a:srgbClr val="A04DA3"/>
                </a:solidFill>
                <a:ea typeface="ＭＳ Ｐゴシック" pitchFamily="-106" charset="-128"/>
              </a:rPr>
              <a:t>If disinfectant doesn’t perform as stated, it can be pulled</a:t>
            </a:r>
          </a:p>
          <a:p>
            <a:pPr marL="717550" lvl="2" indent="-342900" algn="ctr">
              <a:buFont typeface="Arial" pitchFamily="-106" charset="0"/>
              <a:buNone/>
            </a:pPr>
            <a:r>
              <a:rPr lang="en-US" sz="2162" dirty="0">
                <a:solidFill>
                  <a:srgbClr val="A04DA3"/>
                </a:solidFill>
                <a:ea typeface="ＭＳ Ｐゴシック" pitchFamily="-106" charset="-128"/>
              </a:rPr>
              <a:t> from the market</a:t>
            </a:r>
          </a:p>
          <a:p>
            <a:pPr marL="107950" indent="0"/>
            <a:endParaRPr lang="en-US" dirty="0">
              <a:ea typeface="ＭＳ Ｐゴシック" pitchFamily="-106" charset="-128"/>
              <a:cs typeface="ＭＳ Ｐゴシック" pitchFamily="-106" charset="-128"/>
            </a:endParaRPr>
          </a:p>
          <a:p>
            <a:pPr marL="107950" indent="0"/>
            <a:endParaRPr lang="en-US" dirty="0">
              <a:ea typeface="ＭＳ Ｐゴシック" pitchFamily="-106" charset="-128"/>
              <a:cs typeface="ＭＳ Ｐゴシック" pitchFamily="-106" charset="-128"/>
            </a:endParaRPr>
          </a:p>
        </p:txBody>
      </p:sp>
      <p:sp>
        <p:nvSpPr>
          <p:cNvPr id="15364" name="Slide Number Placeholder 3"/>
          <p:cNvSpPr>
            <a:spLocks noGrp="1"/>
          </p:cNvSpPr>
          <p:nvPr>
            <p:ph type="sldNum" sz="quarter" idx="12"/>
          </p:nvPr>
        </p:nvSpPr>
        <p:spPr bwMode="auto">
          <a:noFill/>
          <a:ln>
            <a:miter lim="800000"/>
            <a:headEnd/>
            <a:tailEnd/>
          </a:ln>
        </p:spPr>
        <p:txBody>
          <a:bodyPr/>
          <a:lstStyle/>
          <a:p>
            <a:fld id="{C95EC13F-2EE0-0B4C-ADEF-55EAB0F038AB}" type="slidenum">
              <a:rPr lang="en-US"/>
              <a:pPr/>
              <a:t>12</a:t>
            </a:fld>
            <a:endParaRPr lang="en-US">
              <a:solidFill>
                <a:schemeClr val="bg1"/>
              </a:solidFill>
            </a:endParaRPr>
          </a:p>
        </p:txBody>
      </p:sp>
      <p:sp>
        <p:nvSpPr>
          <p:cNvPr id="15365" name="TextBox 4"/>
          <p:cNvSpPr txBox="1">
            <a:spLocks noChangeArrowheads="1"/>
          </p:cNvSpPr>
          <p:nvPr/>
        </p:nvSpPr>
        <p:spPr bwMode="auto">
          <a:xfrm>
            <a:off x="4800600" y="6489700"/>
            <a:ext cx="3810000" cy="276225"/>
          </a:xfrm>
          <a:prstGeom prst="rect">
            <a:avLst/>
          </a:prstGeom>
          <a:noFill/>
          <a:ln w="9525">
            <a:noFill/>
            <a:miter lim="800000"/>
            <a:headEnd/>
            <a:tailEnd/>
          </a:ln>
        </p:spPr>
        <p:txBody>
          <a:bodyPr>
            <a:prstTxWarp prst="textNoShape">
              <a:avLst/>
            </a:prstTxWarp>
            <a:spAutoFit/>
          </a:bodyPr>
          <a:lstStyle/>
          <a:p>
            <a:r>
              <a:rPr lang="en-US" sz="1200"/>
              <a:t>(HICPAC, Rutala, EPA, MMWR 2003, OSHA, Alvarez)</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0706"/>
            <a:ext cx="8229600" cy="954088"/>
          </a:xfrm>
        </p:spPr>
        <p:txBody>
          <a:bodyPr/>
          <a:lstStyle/>
          <a:p>
            <a:r>
              <a:rPr lang="en-US" sz="3400" dirty="0">
                <a:solidFill>
                  <a:srgbClr val="800000"/>
                </a:solidFill>
                <a:effectLst>
                  <a:outerShdw blurRad="38100" dist="38100" dir="2700000" algn="tl">
                    <a:srgbClr val="DDDDDD"/>
                  </a:outerShdw>
                </a:effectLst>
                <a:ea typeface="ＭＳ Ｐゴシック" pitchFamily="-106" charset="-128"/>
                <a:cs typeface="ＭＳ Ｐゴシック" pitchFamily="-106" charset="-128"/>
              </a:rPr>
              <a:t>What is “wet contact time”?</a:t>
            </a:r>
          </a:p>
        </p:txBody>
      </p:sp>
      <p:sp>
        <p:nvSpPr>
          <p:cNvPr id="3" name="Content Placeholder 2"/>
          <p:cNvSpPr>
            <a:spLocks noGrp="1"/>
          </p:cNvSpPr>
          <p:nvPr>
            <p:ph idx="1"/>
          </p:nvPr>
        </p:nvSpPr>
        <p:spPr>
          <a:xfrm>
            <a:off x="457200" y="1294794"/>
            <a:ext cx="8229600" cy="4745038"/>
          </a:xfrm>
        </p:spPr>
        <p:txBody>
          <a:bodyPr>
            <a:normAutofit lnSpcReduction="10000"/>
          </a:bodyPr>
          <a:lstStyle/>
          <a:p>
            <a:pPr marL="450850" indent="-342900">
              <a:buFont typeface="Arial" pitchFamily="-106" charset="0"/>
              <a:buChar char="•"/>
            </a:pPr>
            <a:r>
              <a:rPr lang="en-US" dirty="0">
                <a:ea typeface="ＭＳ Ｐゴシック" pitchFamily="-106" charset="-128"/>
                <a:cs typeface="ＭＳ Ｐゴシック" pitchFamily="-106" charset="-128"/>
              </a:rPr>
              <a:t>Wet contact time is the </a:t>
            </a:r>
            <a:r>
              <a:rPr lang="en-US" dirty="0">
                <a:solidFill>
                  <a:srgbClr val="C00000"/>
                </a:solidFill>
                <a:ea typeface="ＭＳ Ｐゴシック" pitchFamily="-106" charset="-128"/>
                <a:cs typeface="ＭＳ Ｐゴシック" pitchFamily="-106" charset="-128"/>
              </a:rPr>
              <a:t>time required for a disinfectant to kill microorganisms on a pre-cleaned surface</a:t>
            </a:r>
          </a:p>
          <a:p>
            <a:pPr marL="450850" indent="-342900">
              <a:buFont typeface="Arial" pitchFamily="-106" charset="0"/>
              <a:buChar char="•"/>
            </a:pPr>
            <a:r>
              <a:rPr lang="en-US" dirty="0">
                <a:ea typeface="ＭＳ Ｐゴシック" pitchFamily="-106" charset="-128"/>
                <a:cs typeface="ＭＳ Ｐゴシック" pitchFamily="-106" charset="-128"/>
              </a:rPr>
              <a:t>It is ideally equal or longer than the disinfectant kill time listed on the label</a:t>
            </a:r>
          </a:p>
          <a:p>
            <a:pPr marL="450850" indent="-342900">
              <a:buFont typeface="Arial" pitchFamily="-106" charset="0"/>
              <a:buChar char="•"/>
            </a:pPr>
            <a:r>
              <a:rPr lang="en-US" dirty="0" smtClean="0">
                <a:ea typeface="ＭＳ Ｐゴシック" pitchFamily="-106" charset="-128"/>
                <a:cs typeface="ＭＳ Ｐゴシック" pitchFamily="-106" charset="-128"/>
              </a:rPr>
              <a:t>Wet </a:t>
            </a:r>
            <a:r>
              <a:rPr lang="en-US" dirty="0">
                <a:ea typeface="ＭＳ Ｐゴシック" pitchFamily="-106" charset="-128"/>
                <a:cs typeface="ＭＳ Ｐゴシック" pitchFamily="-106" charset="-128"/>
              </a:rPr>
              <a:t>contact time is listed on the product label. CMS enforces longest time listed as one may not accurately predict which organisms are on the surface to be cleaned</a:t>
            </a:r>
          </a:p>
          <a:p>
            <a:pPr marL="450850" indent="-342900">
              <a:buFont typeface="Arial" pitchFamily="-106" charset="0"/>
              <a:buChar char="•"/>
            </a:pPr>
            <a:r>
              <a:rPr lang="en-US" dirty="0">
                <a:ea typeface="ＭＳ Ｐゴシック" pitchFamily="-106" charset="-128"/>
                <a:cs typeface="ＭＳ Ｐゴシック" pitchFamily="-106" charset="-128"/>
              </a:rPr>
              <a:t>If uncertain because the pathogen is new, the disinfectant should be selected based on hierarchy of susceptibility for the microbe</a:t>
            </a:r>
          </a:p>
          <a:p>
            <a:pPr marL="450850" indent="-342900"/>
            <a:r>
              <a:rPr lang="en-US" sz="1200" dirty="0">
                <a:ea typeface="ＭＳ Ｐゴシック" pitchFamily="-106" charset="-128"/>
                <a:cs typeface="ＭＳ Ｐゴシック" pitchFamily="-106" charset="-128"/>
              </a:rPr>
              <a:t>				(MMWR Appendix A 2003, </a:t>
            </a:r>
            <a:r>
              <a:rPr lang="en-US" sz="1200" dirty="0" err="1">
                <a:ea typeface="ＭＳ Ｐゴシック" pitchFamily="-106" charset="-128"/>
                <a:cs typeface="ＭＳ Ｐゴシック" pitchFamily="-106" charset="-128"/>
              </a:rPr>
              <a:t>Pyrek</a:t>
            </a:r>
            <a:r>
              <a:rPr lang="en-US" sz="1200" dirty="0">
                <a:ea typeface="ＭＳ Ｐゴシック" pitchFamily="-106" charset="-128"/>
                <a:cs typeface="ＭＳ Ｐゴシック" pitchFamily="-106" charset="-128"/>
              </a:rPr>
              <a:t>, </a:t>
            </a:r>
            <a:r>
              <a:rPr lang="en-US" sz="1200" dirty="0" err="1">
                <a:ea typeface="ＭＳ Ｐゴシック" pitchFamily="-106" charset="-128"/>
                <a:cs typeface="ＭＳ Ｐゴシック" pitchFamily="-106" charset="-128"/>
              </a:rPr>
              <a:t>Rutala</a:t>
            </a:r>
            <a:r>
              <a:rPr lang="en-US" sz="1200" dirty="0">
                <a:ea typeface="ＭＳ Ｐゴシック" pitchFamily="-106" charset="-128"/>
                <a:cs typeface="ＭＳ Ｐゴシック" pitchFamily="-106" charset="-128"/>
              </a:rPr>
              <a:t>, EPA website)</a:t>
            </a:r>
          </a:p>
          <a:p>
            <a:pPr marL="450850" indent="-342900">
              <a:buFont typeface="Arial" pitchFamily="-106" charset="0"/>
              <a:buChar char="•"/>
            </a:pPr>
            <a:endParaRPr lang="en-US" dirty="0">
              <a:ea typeface="ＭＳ Ｐゴシック" pitchFamily="-106" charset="-128"/>
              <a:cs typeface="ＭＳ Ｐゴシック" pitchFamily="-106" charset="-128"/>
            </a:endParaRPr>
          </a:p>
        </p:txBody>
      </p:sp>
      <p:sp>
        <p:nvSpPr>
          <p:cNvPr id="16388" name="Slide Number Placeholder 3"/>
          <p:cNvSpPr>
            <a:spLocks noGrp="1"/>
          </p:cNvSpPr>
          <p:nvPr>
            <p:ph type="sldNum" sz="quarter" idx="12"/>
          </p:nvPr>
        </p:nvSpPr>
        <p:spPr bwMode="auto">
          <a:noFill/>
          <a:ln>
            <a:miter lim="800000"/>
            <a:headEnd/>
            <a:tailEnd/>
          </a:ln>
        </p:spPr>
        <p:txBody>
          <a:bodyPr/>
          <a:lstStyle/>
          <a:p>
            <a:fld id="{1EC96FB8-0E2E-A841-8B34-8E69E28457F9}" type="slidenum">
              <a:rPr lang="en-US"/>
              <a:pPr/>
              <a:t>13</a:t>
            </a:fld>
            <a:endParaRPr lang="en-US">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99" y="402653"/>
            <a:ext cx="8839245" cy="877888"/>
          </a:xfrm>
        </p:spPr>
        <p:txBody>
          <a:bodyPr>
            <a:noAutofit/>
          </a:bodyPr>
          <a:lstStyle/>
          <a:p>
            <a:pPr>
              <a:defRPr/>
            </a:pPr>
            <a:r>
              <a:rPr lang="en-US" sz="3400" dirty="0" smtClean="0">
                <a:solidFill>
                  <a:srgbClr val="800000"/>
                </a:solidFill>
              </a:rPr>
              <a:t>Categories of Surfaces for Frequency of Cleaning</a:t>
            </a:r>
            <a:endParaRPr lang="en-US" sz="3400" dirty="0">
              <a:solidFill>
                <a:srgbClr val="800000"/>
              </a:solidFill>
            </a:endParaRPr>
          </a:p>
        </p:txBody>
      </p:sp>
      <p:sp>
        <p:nvSpPr>
          <p:cNvPr id="3" name="Content Placeholder 2"/>
          <p:cNvSpPr>
            <a:spLocks noGrp="1"/>
          </p:cNvSpPr>
          <p:nvPr>
            <p:ph idx="1"/>
          </p:nvPr>
        </p:nvSpPr>
        <p:spPr/>
        <p:txBody>
          <a:bodyPr>
            <a:normAutofit fontScale="77500" lnSpcReduction="20000"/>
          </a:bodyPr>
          <a:lstStyle/>
          <a:p>
            <a:pPr marL="450850" indent="-342900">
              <a:buFont typeface="Arial" pitchFamily="-106" charset="0"/>
              <a:buChar char="•"/>
            </a:pPr>
            <a:r>
              <a:rPr lang="en-US" sz="3097" dirty="0">
                <a:ea typeface="ＭＳ Ｐゴシック" pitchFamily="-106" charset="-128"/>
                <a:cs typeface="ＭＳ Ｐゴシック" pitchFamily="-106" charset="-128"/>
              </a:rPr>
              <a:t>Frequently touched surfaces: </a:t>
            </a:r>
          </a:p>
          <a:p>
            <a:pPr marL="742950" lvl="1" indent="-342900">
              <a:buFont typeface="Arial" pitchFamily="-106" charset="0"/>
              <a:buChar char="•"/>
            </a:pPr>
            <a:r>
              <a:rPr lang="en-US" sz="2581" dirty="0"/>
              <a:t>Clean minimally daily </a:t>
            </a:r>
          </a:p>
          <a:p>
            <a:pPr marL="742950" lvl="1" indent="-342900">
              <a:buFont typeface="Arial" pitchFamily="-106" charset="0"/>
              <a:buChar char="•"/>
            </a:pPr>
            <a:r>
              <a:rPr lang="en-US" sz="2581" dirty="0"/>
              <a:t>Clean more frequently during an outbreak</a:t>
            </a:r>
          </a:p>
          <a:p>
            <a:pPr marL="742950" lvl="1" indent="-342900">
              <a:buFont typeface="Arial" pitchFamily="-106" charset="0"/>
              <a:buChar char="•"/>
            </a:pPr>
            <a:r>
              <a:rPr lang="en-US" sz="2581" dirty="0"/>
              <a:t>Clean when visibly soiled</a:t>
            </a:r>
          </a:p>
          <a:p>
            <a:pPr marL="742950" lvl="1" indent="-342900">
              <a:buFont typeface="Arial" pitchFamily="-106" charset="0"/>
              <a:buChar char="•"/>
            </a:pPr>
            <a:r>
              <a:rPr lang="en-US" sz="2581" dirty="0"/>
              <a:t>Use intermediate level disinfectant</a:t>
            </a:r>
          </a:p>
          <a:p>
            <a:pPr marL="450850" indent="-342900">
              <a:buFont typeface="Arial" pitchFamily="-106" charset="0"/>
              <a:buChar char="•"/>
            </a:pPr>
            <a:r>
              <a:rPr lang="en-US" sz="3097" dirty="0">
                <a:ea typeface="ＭＳ Ｐゴシック" pitchFamily="-106" charset="-128"/>
                <a:cs typeface="ＭＳ Ｐゴシック" pitchFamily="-106" charset="-128"/>
              </a:rPr>
              <a:t>Common areas/minimal hand contact:</a:t>
            </a:r>
            <a:r>
              <a:rPr lang="en-US" sz="2824" dirty="0">
                <a:ea typeface="ＭＳ Ｐゴシック" pitchFamily="-106" charset="-128"/>
                <a:cs typeface="ＭＳ Ｐゴシック" pitchFamily="-106" charset="-128"/>
              </a:rPr>
              <a:t> </a:t>
            </a:r>
            <a:r>
              <a:rPr lang="en-US" sz="1800" dirty="0">
                <a:ea typeface="ＭＳ Ｐゴシック" pitchFamily="-106" charset="-128"/>
                <a:cs typeface="ＭＳ Ｐゴシック" pitchFamily="-106" charset="-128"/>
              </a:rPr>
              <a:t>(floors, ceilings, walls)</a:t>
            </a:r>
          </a:p>
          <a:p>
            <a:pPr marL="742950" lvl="1" indent="-342900">
              <a:buFont typeface="Arial" pitchFamily="-106" charset="0"/>
              <a:buChar char="•"/>
            </a:pPr>
            <a:r>
              <a:rPr lang="en-US" sz="2581" dirty="0"/>
              <a:t>Clean @ regular intervals and when soiled</a:t>
            </a:r>
          </a:p>
          <a:p>
            <a:pPr marL="742950" lvl="1" indent="-342900">
              <a:buFont typeface="Arial" pitchFamily="-106" charset="0"/>
              <a:buChar char="•"/>
            </a:pPr>
            <a:r>
              <a:rPr lang="en-US" sz="2581" dirty="0"/>
              <a:t>Areas require regular cleaning even if resources are stretched</a:t>
            </a:r>
          </a:p>
          <a:p>
            <a:pPr marL="742950" lvl="1" indent="-342900">
              <a:buFont typeface="Arial" pitchFamily="-106" charset="0"/>
              <a:buChar char="•"/>
            </a:pPr>
            <a:r>
              <a:rPr lang="en-US" sz="2581" dirty="0"/>
              <a:t>Can use a low level disinfectant</a:t>
            </a:r>
            <a:endParaRPr lang="en-US" sz="2581" dirty="0" smtClean="0"/>
          </a:p>
          <a:p>
            <a:pPr marL="450850" indent="-342900">
              <a:buNone/>
            </a:pPr>
            <a:r>
              <a:rPr lang="en-US" dirty="0" smtClean="0">
                <a:ea typeface="ＭＳ Ｐゴシック" pitchFamily="-106" charset="-128"/>
                <a:cs typeface="ＭＳ Ｐゴシック" pitchFamily="-106" charset="-128"/>
              </a:rPr>
              <a:t>     	</a:t>
            </a:r>
            <a:r>
              <a:rPr lang="en-US" dirty="0">
                <a:ea typeface="ＭＳ Ｐゴシック" pitchFamily="-106" charset="-128"/>
                <a:cs typeface="ＭＳ Ｐゴシック" pitchFamily="-106" charset="-128"/>
              </a:rPr>
              <a:t>		</a:t>
            </a:r>
            <a:r>
              <a:rPr lang="en-US" dirty="0" smtClean="0">
                <a:ea typeface="ＭＳ Ｐゴシック" pitchFamily="-106" charset="-128"/>
                <a:cs typeface="ＭＳ Ｐゴシック" pitchFamily="-106" charset="-128"/>
              </a:rPr>
              <a:t>	                      </a:t>
            </a:r>
            <a:r>
              <a:rPr lang="en-US" sz="1548" dirty="0" smtClean="0">
                <a:ea typeface="ＭＳ Ｐゴシック" pitchFamily="-106" charset="-128"/>
                <a:cs typeface="ＭＳ Ｐゴシック" pitchFamily="-106" charset="-128"/>
              </a:rPr>
              <a:t>                  (</a:t>
            </a:r>
            <a:r>
              <a:rPr lang="en-US" sz="1548" dirty="0">
                <a:ea typeface="ＭＳ Ｐゴシック" pitchFamily="-106" charset="-128"/>
                <a:cs typeface="ＭＳ Ｐゴシック" pitchFamily="-106" charset="-128"/>
              </a:rPr>
              <a:t>Bennett &amp; </a:t>
            </a:r>
            <a:r>
              <a:rPr lang="en-US" sz="1548" dirty="0" err="1">
                <a:ea typeface="ＭＳ Ｐゴシック" pitchFamily="-106" charset="-128"/>
                <a:cs typeface="ＭＳ Ｐゴシック" pitchFamily="-106" charset="-128"/>
              </a:rPr>
              <a:t>Brachman</a:t>
            </a:r>
            <a:r>
              <a:rPr lang="en-US" sz="1548" dirty="0">
                <a:ea typeface="ＭＳ Ｐゴシック" pitchFamily="-106" charset="-128"/>
                <a:cs typeface="ＭＳ Ｐゴシック" pitchFamily="-106" charset="-128"/>
              </a:rPr>
              <a:t>, Huang)</a:t>
            </a:r>
          </a:p>
        </p:txBody>
      </p:sp>
      <p:sp>
        <p:nvSpPr>
          <p:cNvPr id="17412" name="Slide Number Placeholder 3"/>
          <p:cNvSpPr>
            <a:spLocks noGrp="1"/>
          </p:cNvSpPr>
          <p:nvPr>
            <p:ph type="sldNum" sz="quarter" idx="12"/>
          </p:nvPr>
        </p:nvSpPr>
        <p:spPr bwMode="auto">
          <a:noFill/>
          <a:ln>
            <a:miter lim="800000"/>
            <a:headEnd/>
            <a:tailEnd/>
          </a:ln>
        </p:spPr>
        <p:txBody>
          <a:bodyPr/>
          <a:lstStyle/>
          <a:p>
            <a:fld id="{EF8DB6A1-A7E8-B545-BAAA-707FEE3EC798}" type="slidenum">
              <a:rPr lang="en-US"/>
              <a:pPr/>
              <a:t>14</a:t>
            </a:fld>
            <a:endParaRPr lang="en-US">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457200" y="762000"/>
            <a:ext cx="8229600" cy="5811838"/>
          </a:xfrm>
        </p:spPr>
        <p:txBody>
          <a:bodyPr/>
          <a:lstStyle/>
          <a:p>
            <a:pPr marL="450850" indent="-342900">
              <a:buFont typeface="Arial" pitchFamily="-106" charset="0"/>
              <a:buChar char="•"/>
            </a:pPr>
            <a:r>
              <a:rPr lang="en-US" dirty="0">
                <a:ea typeface="ＭＳ Ｐゴシック" pitchFamily="-106" charset="-128"/>
                <a:cs typeface="ＭＳ Ｐゴシック" pitchFamily="-106" charset="-128"/>
              </a:rPr>
              <a:t>Some facilities choose not to use different levels of disinfectants and/or use disinfectants that also contain detergents to simplify the number of products used and/or decrease confusion. The types of products used  is up to your facility policy   </a:t>
            </a:r>
            <a:r>
              <a:rPr lang="en-US" sz="1200" dirty="0">
                <a:ea typeface="ＭＳ Ｐゴシック" pitchFamily="-106" charset="-128"/>
                <a:cs typeface="ＭＳ Ｐゴシック" pitchFamily="-106" charset="-128"/>
              </a:rPr>
              <a:t>(APIC Text 2013)</a:t>
            </a:r>
          </a:p>
          <a:p>
            <a:pPr marL="450850" indent="-342900">
              <a:buFont typeface="Arial" pitchFamily="-106" charset="0"/>
              <a:buChar char="•"/>
            </a:pPr>
            <a:r>
              <a:rPr lang="en-US" dirty="0">
                <a:ea typeface="ＭＳ Ｐゴシック" pitchFamily="-106" charset="-128"/>
                <a:cs typeface="ＭＳ Ｐゴシック" pitchFamily="-106" charset="-128"/>
              </a:rPr>
              <a:t>Efforts should be made to use the least noxious product for cleaning in a patient care area.  </a:t>
            </a:r>
            <a:r>
              <a:rPr lang="en-US" sz="1200" dirty="0">
                <a:ea typeface="ＭＳ Ｐゴシック" pitchFamily="-106" charset="-128"/>
                <a:cs typeface="ＭＳ Ｐゴシック" pitchFamily="-106" charset="-128"/>
              </a:rPr>
              <a:t>(</a:t>
            </a:r>
            <a:r>
              <a:rPr lang="en-US" sz="1200" dirty="0" err="1">
                <a:ea typeface="ＭＳ Ｐゴシック" pitchFamily="-106" charset="-128"/>
                <a:cs typeface="ＭＳ Ｐゴシック" pitchFamily="-106" charset="-128"/>
              </a:rPr>
              <a:t>Obee</a:t>
            </a:r>
            <a:r>
              <a:rPr lang="en-US" sz="1200" dirty="0">
                <a:ea typeface="ＭＳ Ｐゴシック" pitchFamily="-106" charset="-128"/>
                <a:cs typeface="ＭＳ Ｐゴシック" pitchFamily="-106" charset="-128"/>
              </a:rPr>
              <a:t>)</a:t>
            </a:r>
            <a:endParaRPr lang="en-US" dirty="0" smtClean="0">
              <a:ea typeface="ＭＳ Ｐゴシック" pitchFamily="-106" charset="-128"/>
              <a:cs typeface="ＭＳ Ｐゴシック" pitchFamily="-106" charset="-128"/>
            </a:endParaRPr>
          </a:p>
          <a:p>
            <a:pPr marL="450850" indent="-342900">
              <a:buFont typeface="Arial" pitchFamily="-106" charset="0"/>
              <a:buChar char="•"/>
            </a:pPr>
            <a:r>
              <a:rPr lang="en-US" dirty="0" smtClean="0">
                <a:ea typeface="ＭＳ Ｐゴシック" pitchFamily="-106" charset="-128"/>
                <a:cs typeface="ＭＳ Ｐゴシック" pitchFamily="-106" charset="-128"/>
              </a:rPr>
              <a:t>Suggested </a:t>
            </a:r>
            <a:r>
              <a:rPr lang="en-US" dirty="0">
                <a:ea typeface="ＭＳ Ｐゴシック" pitchFamily="-106" charset="-128"/>
                <a:cs typeface="ＭＳ Ｐゴシック" pitchFamily="-106" charset="-128"/>
              </a:rPr>
              <a:t>tool for clarifying use of detergents/ disinfectants in your facility</a:t>
            </a:r>
          </a:p>
        </p:txBody>
      </p:sp>
      <p:sp>
        <p:nvSpPr>
          <p:cNvPr id="18435" name="Slide Number Placeholder 3"/>
          <p:cNvSpPr>
            <a:spLocks noGrp="1"/>
          </p:cNvSpPr>
          <p:nvPr>
            <p:ph type="sldNum" sz="quarter" idx="12"/>
          </p:nvPr>
        </p:nvSpPr>
        <p:spPr bwMode="auto">
          <a:noFill/>
          <a:ln>
            <a:miter lim="800000"/>
            <a:headEnd/>
            <a:tailEnd/>
          </a:ln>
        </p:spPr>
        <p:txBody>
          <a:bodyPr/>
          <a:lstStyle/>
          <a:p>
            <a:fld id="{BD20226E-628C-A74F-A31E-A10785BFEADB}" type="slidenum">
              <a:rPr lang="en-US"/>
              <a:pPr/>
              <a:t>15</a:t>
            </a:fld>
            <a:endParaRPr lang="en-US">
              <a:solidFill>
                <a:schemeClr val="bg1"/>
              </a:solidFill>
            </a:endParaRPr>
          </a:p>
        </p:txBody>
      </p:sp>
      <p:graphicFrame>
        <p:nvGraphicFramePr>
          <p:cNvPr id="5" name="Table 4"/>
          <p:cNvGraphicFramePr>
            <a:graphicFrameLocks noGrp="1"/>
          </p:cNvGraphicFramePr>
          <p:nvPr/>
        </p:nvGraphicFramePr>
        <p:xfrm>
          <a:off x="1425388" y="4922838"/>
          <a:ext cx="6096000" cy="1651000"/>
        </p:xfrm>
        <a:graphic>
          <a:graphicData uri="http://schemas.openxmlformats.org/drawingml/2006/table">
            <a:tbl>
              <a:tblPr firstRow="1" bandRow="1">
                <a:tableStyleId>{5C22544A-7EE6-4342-B048-85BDC9FD1C3A}</a:tableStyleId>
              </a:tblPr>
              <a:tblGrid>
                <a:gridCol w="2032000"/>
                <a:gridCol w="2032000"/>
                <a:gridCol w="2032000"/>
              </a:tblGrid>
              <a:tr h="142240">
                <a:tc>
                  <a:txBody>
                    <a:bodyPr/>
                    <a:lstStyle/>
                    <a:p>
                      <a:r>
                        <a:rPr lang="en-US" dirty="0" smtClean="0"/>
                        <a:t>Name of Facility Product</a:t>
                      </a:r>
                      <a:endParaRPr lang="en-US" dirty="0"/>
                    </a:p>
                  </a:txBody>
                  <a:tcPr/>
                </a:tc>
                <a:tc>
                  <a:txBody>
                    <a:bodyPr/>
                    <a:lstStyle/>
                    <a:p>
                      <a:r>
                        <a:rPr lang="en-US" dirty="0" smtClean="0"/>
                        <a:t>Surfaces to Use Product On</a:t>
                      </a:r>
                      <a:endParaRPr lang="en-US" dirty="0"/>
                    </a:p>
                  </a:txBody>
                  <a:tcPr/>
                </a:tc>
                <a:tc>
                  <a:txBody>
                    <a:bodyPr/>
                    <a:lstStyle/>
                    <a:p>
                      <a:r>
                        <a:rPr lang="en-US" dirty="0" smtClean="0"/>
                        <a:t>Required Wet Contact</a:t>
                      </a:r>
                      <a:r>
                        <a:rPr lang="en-US" baseline="0" dirty="0" smtClean="0"/>
                        <a:t> Time</a:t>
                      </a:r>
                      <a:endParaRPr lang="en-US" dirty="0"/>
                    </a:p>
                  </a:txBody>
                  <a:tcPr/>
                </a:tc>
              </a:tr>
              <a:tr h="370840">
                <a:tc>
                  <a:txBody>
                    <a:bodyPr/>
                    <a:lstStyle/>
                    <a:p>
                      <a:pPr algn="ctr"/>
                      <a:r>
                        <a:rPr lang="en-US" dirty="0" smtClean="0"/>
                        <a:t>10% bleach</a:t>
                      </a:r>
                      <a:endParaRPr lang="en-US" dirty="0"/>
                    </a:p>
                  </a:txBody>
                  <a:tcPr/>
                </a:tc>
                <a:tc>
                  <a:txBody>
                    <a:bodyPr/>
                    <a:lstStyle/>
                    <a:p>
                      <a:pPr algn="ctr"/>
                      <a:r>
                        <a:rPr lang="en-US" i="1" dirty="0" smtClean="0"/>
                        <a:t>C. Diff</a:t>
                      </a:r>
                      <a:r>
                        <a:rPr lang="en-US" i="1" baseline="0" dirty="0" smtClean="0"/>
                        <a:t> </a:t>
                      </a:r>
                      <a:r>
                        <a:rPr lang="en-US" baseline="0" dirty="0" smtClean="0"/>
                        <a:t>isolation rooms</a:t>
                      </a:r>
                      <a:endParaRPr lang="en-US" dirty="0"/>
                    </a:p>
                  </a:txBody>
                  <a:tcPr/>
                </a:tc>
                <a:tc>
                  <a:txBody>
                    <a:bodyPr/>
                    <a:lstStyle/>
                    <a:p>
                      <a:pPr algn="ctr"/>
                      <a:r>
                        <a:rPr lang="en-US" dirty="0" smtClean="0"/>
                        <a:t>10 minutes</a:t>
                      </a:r>
                      <a:endParaRPr lang="en-US" dirty="0"/>
                    </a:p>
                  </a:txBody>
                  <a:tcPr/>
                </a:tc>
              </a:tr>
              <a:tr h="370840">
                <a:tc>
                  <a:txBody>
                    <a:bodyPr/>
                    <a:lstStyle/>
                    <a:p>
                      <a:pPr algn="ctr"/>
                      <a:r>
                        <a:rPr lang="en-US" dirty="0" smtClean="0"/>
                        <a:t>and so on</a:t>
                      </a:r>
                      <a:endParaRPr lang="en-US" dirty="0"/>
                    </a:p>
                  </a:txBody>
                  <a:tcPr/>
                </a:tc>
                <a:tc>
                  <a:txBody>
                    <a:bodyPr/>
                    <a:lstStyle/>
                    <a:p>
                      <a:pPr algn="ctr"/>
                      <a:endParaRPr lang="en-US" dirty="0"/>
                    </a:p>
                  </a:txBody>
                  <a:tcPr/>
                </a:tc>
                <a:tc>
                  <a:txBody>
                    <a:bodyPr/>
                    <a:lstStyle/>
                    <a:p>
                      <a:pPr algn="ctr"/>
                      <a:endParaRPr lang="en-US" dirty="0"/>
                    </a:p>
                  </a:txBody>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p>
            <a:pPr>
              <a:defRPr/>
            </a:pPr>
            <a:r>
              <a:rPr lang="en-US" sz="3400" dirty="0" smtClean="0">
                <a:solidFill>
                  <a:srgbClr val="800000"/>
                </a:solidFill>
              </a:rPr>
              <a:t>What is a High Touch Object (HTO)?</a:t>
            </a:r>
            <a:endParaRPr lang="en-US" sz="3400" dirty="0">
              <a:solidFill>
                <a:srgbClr val="800000"/>
              </a:solidFill>
            </a:endParaRPr>
          </a:p>
        </p:txBody>
      </p:sp>
      <p:sp>
        <p:nvSpPr>
          <p:cNvPr id="3" name="Content Placeholder 2"/>
          <p:cNvSpPr>
            <a:spLocks noGrp="1"/>
          </p:cNvSpPr>
          <p:nvPr>
            <p:ph idx="1"/>
          </p:nvPr>
        </p:nvSpPr>
        <p:spPr>
          <a:xfrm>
            <a:off x="457200" y="1218282"/>
            <a:ext cx="8229600" cy="4821238"/>
          </a:xfrm>
        </p:spPr>
        <p:txBody>
          <a:bodyPr>
            <a:normAutofit lnSpcReduction="10000"/>
          </a:bodyPr>
          <a:lstStyle/>
          <a:p>
            <a:r>
              <a:rPr lang="en-US" dirty="0">
                <a:ea typeface="ＭＳ Ｐゴシック" pitchFamily="-106" charset="-128"/>
                <a:cs typeface="ＭＳ Ｐゴシック" pitchFamily="-106" charset="-128"/>
              </a:rPr>
              <a:t>As defined by the CDC, </a:t>
            </a:r>
            <a:r>
              <a:rPr lang="en-US" dirty="0">
                <a:solidFill>
                  <a:srgbClr val="C00000"/>
                </a:solidFill>
                <a:ea typeface="ＭＳ Ｐゴシック" pitchFamily="-106" charset="-128"/>
                <a:cs typeface="ＭＳ Ｐゴシック" pitchFamily="-106" charset="-128"/>
              </a:rPr>
              <a:t>patient room </a:t>
            </a:r>
            <a:r>
              <a:rPr lang="en-US" dirty="0">
                <a:ea typeface="ＭＳ Ｐゴシック" pitchFamily="-106" charset="-128"/>
                <a:cs typeface="ＭＳ Ｐゴシック" pitchFamily="-106" charset="-128"/>
              </a:rPr>
              <a:t>HTO include:</a:t>
            </a:r>
          </a:p>
          <a:p>
            <a:pPr marL="742950" lvl="1" indent="-342900">
              <a:buFont typeface="Arial" pitchFamily="-106" charset="0"/>
              <a:buChar char="•"/>
            </a:pPr>
            <a:r>
              <a:rPr lang="en-US" sz="2000" dirty="0"/>
              <a:t>Bed rails/controls, call bell, TV remote, tables in room, chairs, surfaces in bathrooms, IV poles and pumps, monitor cables/controls, ventilator controls, …</a:t>
            </a:r>
          </a:p>
          <a:p>
            <a:r>
              <a:rPr lang="en-US" dirty="0">
                <a:ea typeface="ＭＳ Ｐゴシック" pitchFamily="-106" charset="-128"/>
                <a:cs typeface="ＭＳ Ｐゴシック" pitchFamily="-106" charset="-128"/>
              </a:rPr>
              <a:t>In an </a:t>
            </a:r>
            <a:r>
              <a:rPr lang="en-US" dirty="0">
                <a:solidFill>
                  <a:srgbClr val="C00000"/>
                </a:solidFill>
                <a:ea typeface="ＭＳ Ｐゴシック" pitchFamily="-106" charset="-128"/>
                <a:cs typeface="ＭＳ Ｐゴシック" pitchFamily="-106" charset="-128"/>
              </a:rPr>
              <a:t>operating room</a:t>
            </a:r>
            <a:r>
              <a:rPr lang="en-US" dirty="0">
                <a:ea typeface="ＭＳ Ｐゴシック" pitchFamily="-106" charset="-128"/>
                <a:cs typeface="ＭＳ Ｐゴシック" pitchFamily="-106" charset="-128"/>
              </a:rPr>
              <a:t>, there are </a:t>
            </a:r>
          </a:p>
          <a:p>
            <a:pPr marL="742950" lvl="1" indent="-342900">
              <a:buFont typeface="Arial" pitchFamily="-106" charset="0"/>
              <a:buChar char="•"/>
            </a:pPr>
            <a:r>
              <a:rPr lang="en-US" sz="2000" dirty="0"/>
              <a:t>extra tables/controls, light handles, procedure carts, the anesthesia cart, mayo cart, basins, operating room tables and mattresses, …</a:t>
            </a:r>
          </a:p>
          <a:p>
            <a:pPr marL="742950" lvl="1" indent="-342900">
              <a:buFont typeface="Arial" pitchFamily="-106" charset="0"/>
              <a:buChar char="•"/>
            </a:pPr>
            <a:r>
              <a:rPr lang="en-US" sz="2000" dirty="0"/>
              <a:t>Sometimes </a:t>
            </a:r>
            <a:r>
              <a:rPr lang="en-US" sz="2000" dirty="0">
                <a:solidFill>
                  <a:srgbClr val="C00000"/>
                </a:solidFill>
              </a:rPr>
              <a:t>overlooked</a:t>
            </a:r>
            <a:r>
              <a:rPr lang="en-US" sz="2000" dirty="0"/>
              <a:t>: computer keyboards/mice, touch screen monitors, medication cart locks, hampers, ATP testing machine, PPE holder, …</a:t>
            </a:r>
          </a:p>
          <a:p>
            <a:pPr>
              <a:buFont typeface="Arial" pitchFamily="-106" charset="0"/>
              <a:buChar char="•"/>
            </a:pPr>
            <a:r>
              <a:rPr lang="en-US" dirty="0">
                <a:ea typeface="ＭＳ Ｐゴシック" pitchFamily="-106" charset="-128"/>
                <a:cs typeface="ＭＳ Ｐゴシック" pitchFamily="-106" charset="-128"/>
              </a:rPr>
              <a:t>HTO are sometimes called ‘touchable’ objects. One study found no correlation between frequency of touch and the level of contamination </a:t>
            </a:r>
            <a:r>
              <a:rPr lang="en-US" sz="1200" dirty="0">
                <a:ea typeface="ＭＳ Ｐゴシック" pitchFamily="-106" charset="-128"/>
                <a:cs typeface="ＭＳ Ｐゴシック" pitchFamily="-106" charset="-128"/>
              </a:rPr>
              <a:t>(</a:t>
            </a:r>
            <a:r>
              <a:rPr lang="en-US" sz="1200" dirty="0" err="1">
                <a:ea typeface="ＭＳ Ｐゴシック" pitchFamily="-106" charset="-128"/>
                <a:cs typeface="ＭＳ Ｐゴシック" pitchFamily="-106" charset="-128"/>
              </a:rPr>
              <a:t>Rutala</a:t>
            </a:r>
            <a:r>
              <a:rPr lang="en-US" sz="1200" dirty="0">
                <a:ea typeface="ＭＳ Ｐゴシック" pitchFamily="-106" charset="-128"/>
                <a:cs typeface="ＭＳ Ｐゴシック" pitchFamily="-106" charset="-128"/>
              </a:rPr>
              <a:t>, </a:t>
            </a:r>
            <a:r>
              <a:rPr lang="en-US" sz="1200" dirty="0" err="1">
                <a:ea typeface="ＭＳ Ｐゴシック" pitchFamily="-106" charset="-128"/>
                <a:cs typeface="ＭＳ Ｐゴシック" pitchFamily="-106" charset="-128"/>
              </a:rPr>
              <a:t>Huslage</a:t>
            </a:r>
            <a:r>
              <a:rPr lang="en-US" sz="1200" dirty="0">
                <a:ea typeface="ＭＳ Ｐゴシック" pitchFamily="-106" charset="-128"/>
                <a:cs typeface="ＭＳ Ｐゴシック" pitchFamily="-106" charset="-128"/>
              </a:rPr>
              <a:t>)</a:t>
            </a:r>
            <a:endParaRPr lang="en-US" dirty="0">
              <a:ea typeface="ＭＳ Ｐゴシック" pitchFamily="-106" charset="-128"/>
              <a:cs typeface="ＭＳ Ｐゴシック" pitchFamily="-106" charset="-128"/>
            </a:endParaRPr>
          </a:p>
        </p:txBody>
      </p:sp>
      <p:sp>
        <p:nvSpPr>
          <p:cNvPr id="19460" name="Slide Number Placeholder 3"/>
          <p:cNvSpPr>
            <a:spLocks noGrp="1"/>
          </p:cNvSpPr>
          <p:nvPr>
            <p:ph type="sldNum" sz="quarter" idx="12"/>
          </p:nvPr>
        </p:nvSpPr>
        <p:spPr bwMode="auto">
          <a:noFill/>
          <a:ln>
            <a:miter lim="800000"/>
            <a:headEnd/>
            <a:tailEnd/>
          </a:ln>
        </p:spPr>
        <p:txBody>
          <a:bodyPr/>
          <a:lstStyle/>
          <a:p>
            <a:fld id="{A43AB570-1C74-204A-B7FD-19DDC8C55CF2}" type="slidenum">
              <a:rPr lang="en-US"/>
              <a:pPr/>
              <a:t>16</a:t>
            </a:fld>
            <a:endParaRPr lang="en-US">
              <a:solidFill>
                <a:schemeClr val="bg1"/>
              </a:solidFill>
            </a:endParaRPr>
          </a:p>
        </p:txBody>
      </p:sp>
      <p:sp>
        <p:nvSpPr>
          <p:cNvPr id="19461" name="TextBox 3"/>
          <p:cNvSpPr txBox="1">
            <a:spLocks noChangeArrowheads="1"/>
          </p:cNvSpPr>
          <p:nvPr/>
        </p:nvSpPr>
        <p:spPr bwMode="auto">
          <a:xfrm>
            <a:off x="1524000" y="6323013"/>
            <a:ext cx="7543800" cy="307975"/>
          </a:xfrm>
          <a:prstGeom prst="rect">
            <a:avLst/>
          </a:prstGeom>
          <a:noFill/>
          <a:ln w="9525">
            <a:noFill/>
            <a:miter lim="800000"/>
            <a:headEnd/>
            <a:tailEnd/>
          </a:ln>
        </p:spPr>
        <p:txBody>
          <a:bodyPr>
            <a:prstTxWarp prst="textNoShape">
              <a:avLst/>
            </a:prstTxWarp>
            <a:spAutoFit/>
          </a:bodyPr>
          <a:lstStyle/>
          <a:p>
            <a:pPr algn="ctr"/>
            <a:r>
              <a:rPr lang="en-US" sz="1400"/>
              <a:t>Per Rutala, there’s not an epidemiological definition of what constitutes a “high touch” object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679"/>
            <a:ext cx="8229600" cy="762000"/>
          </a:xfrm>
        </p:spPr>
        <p:txBody>
          <a:bodyPr/>
          <a:lstStyle/>
          <a:p>
            <a:pPr>
              <a:defRPr/>
            </a:pPr>
            <a:r>
              <a:rPr lang="en-US" sz="3400" dirty="0" smtClean="0">
                <a:solidFill>
                  <a:srgbClr val="800000"/>
                </a:solidFill>
              </a:rPr>
              <a:t>Best Practices for Cleaning</a:t>
            </a:r>
            <a:endParaRPr lang="en-US" sz="3400" dirty="0">
              <a:solidFill>
                <a:srgbClr val="800000"/>
              </a:solidFill>
            </a:endParaRPr>
          </a:p>
        </p:txBody>
      </p:sp>
      <p:sp>
        <p:nvSpPr>
          <p:cNvPr id="20483" name="Content Placeholder 2"/>
          <p:cNvSpPr>
            <a:spLocks noGrp="1"/>
          </p:cNvSpPr>
          <p:nvPr>
            <p:ph idx="1"/>
          </p:nvPr>
        </p:nvSpPr>
        <p:spPr>
          <a:xfrm>
            <a:off x="457200" y="1371600"/>
            <a:ext cx="8229600" cy="4745038"/>
          </a:xfrm>
        </p:spPr>
        <p:txBody>
          <a:bodyPr>
            <a:normAutofit fontScale="92500" lnSpcReduction="10000"/>
          </a:bodyPr>
          <a:lstStyle/>
          <a:p>
            <a:pPr marL="450850" indent="-342900">
              <a:buFont typeface="Arial" pitchFamily="-106" charset="0"/>
              <a:buChar char="•"/>
            </a:pPr>
            <a:r>
              <a:rPr lang="en-US" dirty="0">
                <a:ea typeface="ＭＳ Ｐゴシック" pitchFamily="-106" charset="-128"/>
                <a:cs typeface="ＭＳ Ｐゴシック" pitchFamily="-106" charset="-128"/>
              </a:rPr>
              <a:t>Wash hands prior to starting  </a:t>
            </a:r>
            <a:r>
              <a:rPr lang="en-US" sz="1200" dirty="0">
                <a:ea typeface="ＭＳ Ｐゴシック" pitchFamily="-106" charset="-128"/>
                <a:cs typeface="ＭＳ Ｐゴシック" pitchFamily="-106" charset="-128"/>
              </a:rPr>
              <a:t>(Lillis)</a:t>
            </a:r>
          </a:p>
          <a:p>
            <a:pPr marL="742950" lvl="1" indent="-342900">
              <a:buFont typeface="Arial" pitchFamily="-106" charset="0"/>
              <a:buChar char="•"/>
            </a:pPr>
            <a:r>
              <a:rPr lang="en-US" sz="2000" dirty="0"/>
              <a:t>To protect self</a:t>
            </a:r>
          </a:p>
          <a:p>
            <a:pPr marL="742950" lvl="1" indent="-342900">
              <a:buFont typeface="Arial" pitchFamily="-106" charset="0"/>
              <a:buChar char="•"/>
            </a:pPr>
            <a:r>
              <a:rPr lang="en-US" sz="2000" dirty="0"/>
              <a:t>Staff may be inadvertently going for example, from trash to touching something in patient room, thus spreading germs</a:t>
            </a:r>
          </a:p>
          <a:p>
            <a:pPr marL="742950" lvl="1" indent="-342900">
              <a:buFont typeface="Arial" pitchFamily="-106" charset="0"/>
              <a:buChar char="•"/>
            </a:pPr>
            <a:r>
              <a:rPr lang="en-US" sz="2000" dirty="0"/>
              <a:t>Staff may not understand hand hygiene protocol or importance</a:t>
            </a:r>
          </a:p>
          <a:p>
            <a:pPr marL="450850" indent="-342900">
              <a:buFont typeface="Arial" pitchFamily="-106" charset="0"/>
              <a:buChar char="•"/>
            </a:pPr>
            <a:r>
              <a:rPr lang="en-US" dirty="0">
                <a:ea typeface="ＭＳ Ｐゴシック" pitchFamily="-106" charset="-128"/>
                <a:cs typeface="ＭＳ Ｐゴシック" pitchFamily="-106" charset="-128"/>
              </a:rPr>
              <a:t>Wear appropriate PPE</a:t>
            </a:r>
          </a:p>
          <a:p>
            <a:pPr marL="742950" lvl="1" indent="-342900">
              <a:buFont typeface="Arial" pitchFamily="-106" charset="0"/>
              <a:buChar char="•"/>
            </a:pPr>
            <a:r>
              <a:rPr lang="en-US" sz="2000" dirty="0"/>
              <a:t>PPE based on infection prevention precautions the patient was on, chemicals to be used </a:t>
            </a:r>
          </a:p>
          <a:p>
            <a:pPr marL="742950" lvl="1" indent="-342900">
              <a:buFont typeface="Arial" pitchFamily="-106" charset="0"/>
              <a:buChar char="•"/>
            </a:pPr>
            <a:r>
              <a:rPr lang="en-US" sz="2000" dirty="0"/>
              <a:t>Learn and practice removing PPE safely:  a study showed contamination of HCW when removing gown 38% of time, removing gloves 53% of time   </a:t>
            </a:r>
            <a:r>
              <a:rPr lang="en-US" sz="1200" dirty="0"/>
              <a:t>(Tomas)</a:t>
            </a:r>
          </a:p>
          <a:p>
            <a:pPr marL="450850" indent="-342900">
              <a:buFont typeface="Arial" pitchFamily="-106" charset="0"/>
              <a:buChar char="•"/>
            </a:pPr>
            <a:r>
              <a:rPr lang="en-US" dirty="0">
                <a:ea typeface="ＭＳ Ｐゴシック" pitchFamily="-106" charset="-128"/>
                <a:cs typeface="ＭＳ Ｐゴシック" pitchFamily="-106" charset="-128"/>
              </a:rPr>
              <a:t>Clean highly contaminated areas last (like bathroom)</a:t>
            </a:r>
          </a:p>
          <a:p>
            <a:pPr marL="450850" indent="-342900">
              <a:buFont typeface="Arial" pitchFamily="-106" charset="0"/>
              <a:buChar char="•"/>
            </a:pPr>
            <a:r>
              <a:rPr lang="en-US" dirty="0">
                <a:ea typeface="ＭＳ Ｐゴシック" pitchFamily="-106" charset="-128"/>
                <a:cs typeface="ＭＳ Ｐゴシック" pitchFamily="-106" charset="-128"/>
              </a:rPr>
              <a:t>Don’t raise dust; change the rag when it’s dirty</a:t>
            </a:r>
          </a:p>
        </p:txBody>
      </p:sp>
      <p:sp>
        <p:nvSpPr>
          <p:cNvPr id="20484" name="Slide Number Placeholder 3"/>
          <p:cNvSpPr>
            <a:spLocks noGrp="1"/>
          </p:cNvSpPr>
          <p:nvPr>
            <p:ph type="sldNum" sz="quarter" idx="12"/>
          </p:nvPr>
        </p:nvSpPr>
        <p:spPr bwMode="auto">
          <a:noFill/>
          <a:ln>
            <a:miter lim="800000"/>
            <a:headEnd/>
            <a:tailEnd/>
          </a:ln>
        </p:spPr>
        <p:txBody>
          <a:bodyPr/>
          <a:lstStyle/>
          <a:p>
            <a:fld id="{13FFE501-795C-8C47-AA94-B4FBC5219622}" type="slidenum">
              <a:rPr lang="en-US"/>
              <a:pPr/>
              <a:t>17</a:t>
            </a:fld>
            <a:endParaRPr lang="en-US">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47786"/>
            <a:ext cx="7313613" cy="868362"/>
          </a:xfrm>
        </p:spPr>
        <p:txBody>
          <a:bodyPr/>
          <a:lstStyle/>
          <a:p>
            <a:pPr>
              <a:defRPr/>
            </a:pPr>
            <a:r>
              <a:rPr lang="en-US" sz="3400" dirty="0" smtClean="0">
                <a:solidFill>
                  <a:srgbClr val="800000"/>
                </a:solidFill>
              </a:rPr>
              <a:t>Clean Room Systematically </a:t>
            </a:r>
            <a:endParaRPr lang="en-US" sz="3400" dirty="0">
              <a:solidFill>
                <a:srgbClr val="800000"/>
              </a:solidFill>
            </a:endParaRPr>
          </a:p>
        </p:txBody>
      </p:sp>
      <p:pic>
        <p:nvPicPr>
          <p:cNvPr id="21508" name="Content Placeholder 4"/>
          <p:cNvPicPr>
            <a:picLocks noGrp="1"/>
          </p:cNvPicPr>
          <p:nvPr>
            <p:ph idx="1"/>
          </p:nvPr>
        </p:nvPicPr>
        <p:blipFill>
          <a:blip r:embed="rId3"/>
          <a:srcRect/>
          <a:stretch>
            <a:fillRect/>
          </a:stretch>
        </p:blipFill>
        <p:spPr>
          <a:xfrm>
            <a:off x="1409700" y="1116148"/>
            <a:ext cx="6364152" cy="4979852"/>
          </a:xfrm>
        </p:spPr>
      </p:pic>
      <p:sp>
        <p:nvSpPr>
          <p:cNvPr id="21507" name="Slide Number Placeholder 3"/>
          <p:cNvSpPr>
            <a:spLocks noGrp="1"/>
          </p:cNvSpPr>
          <p:nvPr>
            <p:ph type="sldNum" sz="quarter" idx="12"/>
          </p:nvPr>
        </p:nvSpPr>
        <p:spPr bwMode="auto">
          <a:noFill/>
          <a:ln>
            <a:miter lim="800000"/>
            <a:headEnd/>
            <a:tailEnd/>
          </a:ln>
        </p:spPr>
        <p:txBody>
          <a:bodyPr/>
          <a:lstStyle/>
          <a:p>
            <a:fld id="{CAF6543A-E233-1E4B-8820-D29D76936A3C}" type="slidenum">
              <a:rPr lang="en-US"/>
              <a:pPr/>
              <a:t>18</a:t>
            </a:fld>
            <a:endParaRPr lang="en-US">
              <a:solidFill>
                <a:schemeClr val="bg1"/>
              </a:solidFill>
            </a:endParaRPr>
          </a:p>
        </p:txBody>
      </p:sp>
      <p:sp>
        <p:nvSpPr>
          <p:cNvPr id="21509" name="TextBox 2"/>
          <p:cNvSpPr txBox="1">
            <a:spLocks noChangeArrowheads="1"/>
          </p:cNvSpPr>
          <p:nvPr/>
        </p:nvSpPr>
        <p:spPr bwMode="auto">
          <a:xfrm>
            <a:off x="153852" y="3352800"/>
            <a:ext cx="2057400" cy="1200150"/>
          </a:xfrm>
          <a:prstGeom prst="rect">
            <a:avLst/>
          </a:prstGeom>
          <a:solidFill>
            <a:srgbClr val="FFFFCC"/>
          </a:solidFill>
          <a:ln w="9525">
            <a:solidFill>
              <a:schemeClr val="accent1"/>
            </a:solidFill>
            <a:miter lim="800000"/>
            <a:headEnd/>
            <a:tailEnd/>
          </a:ln>
        </p:spPr>
        <p:txBody>
          <a:bodyPr>
            <a:prstTxWarp prst="textNoShape">
              <a:avLst/>
            </a:prstTxWarp>
            <a:spAutoFit/>
          </a:bodyPr>
          <a:lstStyle/>
          <a:p>
            <a:r>
              <a:rPr lang="en-US" dirty="0"/>
              <a:t>Manufacturer recommendations for number of cloths to use</a:t>
            </a:r>
          </a:p>
        </p:txBody>
      </p:sp>
      <p:cxnSp>
        <p:nvCxnSpPr>
          <p:cNvPr id="21510" name="Straight Arrow Connector 5"/>
          <p:cNvCxnSpPr>
            <a:cxnSpLocks noChangeShapeType="1"/>
            <a:stCxn id="21509" idx="2"/>
          </p:cNvCxnSpPr>
          <p:nvPr/>
        </p:nvCxnSpPr>
        <p:spPr bwMode="auto">
          <a:xfrm>
            <a:off x="1182552" y="4552950"/>
            <a:ext cx="495300" cy="628650"/>
          </a:xfrm>
          <a:prstGeom prst="straightConnector1">
            <a:avLst/>
          </a:prstGeom>
          <a:noFill/>
          <a:ln w="38100">
            <a:solidFill>
              <a:srgbClr val="C00000"/>
            </a:solidFill>
            <a:round/>
            <a:headEnd/>
            <a:tailEnd type="arrow" w="med" len="med"/>
          </a:ln>
        </p:spPr>
      </p:cxnSp>
      <p:sp>
        <p:nvSpPr>
          <p:cNvPr id="21511" name="TextBox 7"/>
          <p:cNvSpPr txBox="1">
            <a:spLocks noChangeArrowheads="1"/>
          </p:cNvSpPr>
          <p:nvPr/>
        </p:nvSpPr>
        <p:spPr bwMode="auto">
          <a:xfrm>
            <a:off x="1058653" y="6096000"/>
            <a:ext cx="7029450" cy="584200"/>
          </a:xfrm>
          <a:prstGeom prst="rect">
            <a:avLst/>
          </a:prstGeom>
          <a:solidFill>
            <a:srgbClr val="FFFFCC"/>
          </a:solidFill>
          <a:ln w="9525">
            <a:solidFill>
              <a:schemeClr val="accent1"/>
            </a:solidFill>
            <a:miter lim="800000"/>
            <a:headEnd/>
            <a:tailEnd/>
          </a:ln>
        </p:spPr>
        <p:txBody>
          <a:bodyPr>
            <a:prstTxWarp prst="textNoShape">
              <a:avLst/>
            </a:prstTxWarp>
            <a:spAutoFit/>
          </a:bodyPr>
          <a:lstStyle/>
          <a:p>
            <a:pPr algn="ctr"/>
            <a:r>
              <a:rPr lang="en-US" sz="1600" dirty="0"/>
              <a:t>Minnesota Hospital Association,  “Cleaning Protocol for Environmental Surfaces”, 2014-2016</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0706"/>
            <a:ext cx="8229600" cy="954088"/>
          </a:xfrm>
        </p:spPr>
        <p:txBody>
          <a:bodyPr/>
          <a:lstStyle/>
          <a:p>
            <a:pPr>
              <a:defRPr/>
            </a:pPr>
            <a:r>
              <a:rPr lang="en-US" sz="3400" dirty="0" smtClean="0">
                <a:solidFill>
                  <a:srgbClr val="800000"/>
                </a:solidFill>
              </a:rPr>
              <a:t>Cotton vs. Microfiber vs. Wipes</a:t>
            </a:r>
            <a:endParaRPr lang="en-US" sz="3400" dirty="0">
              <a:solidFill>
                <a:srgbClr val="800000"/>
              </a:solidFill>
            </a:endParaRPr>
          </a:p>
        </p:txBody>
      </p:sp>
      <p:sp>
        <p:nvSpPr>
          <p:cNvPr id="15363" name="Content Placeholder 2"/>
          <p:cNvSpPr>
            <a:spLocks noGrp="1"/>
          </p:cNvSpPr>
          <p:nvPr>
            <p:ph idx="1"/>
          </p:nvPr>
        </p:nvSpPr>
        <p:spPr>
          <a:xfrm>
            <a:off x="457200" y="1294794"/>
            <a:ext cx="8305800" cy="4745038"/>
          </a:xfrm>
        </p:spPr>
        <p:txBody>
          <a:bodyPr>
            <a:normAutofit fontScale="85000" lnSpcReduction="20000"/>
          </a:bodyPr>
          <a:lstStyle/>
          <a:p>
            <a:pPr marL="450850" indent="-342900">
              <a:buFont typeface="Arial" pitchFamily="-106" charset="0"/>
              <a:buChar char="•"/>
            </a:pPr>
            <a:r>
              <a:rPr lang="en-US" dirty="0">
                <a:ea typeface="ＭＳ Ｐゴシック" pitchFamily="-106" charset="-128"/>
                <a:cs typeface="ＭＳ Ｐゴシック" pitchFamily="-106" charset="-128"/>
              </a:rPr>
              <a:t>How many cloths should be used to clean a room?</a:t>
            </a:r>
          </a:p>
          <a:p>
            <a:pPr marL="742950" lvl="1" indent="-342900">
              <a:buFont typeface="Arial" pitchFamily="-106" charset="0"/>
              <a:buChar char="•"/>
            </a:pPr>
            <a:r>
              <a:rPr lang="en-US" sz="2200" dirty="0"/>
              <a:t>The manufacturer may have suggestions such as folding strategies to maximize clean surfaces of the cloth</a:t>
            </a:r>
          </a:p>
          <a:p>
            <a:pPr marL="742950" lvl="1" indent="-342900">
              <a:buFont typeface="Arial" pitchFamily="-106" charset="0"/>
              <a:buChar char="•"/>
            </a:pPr>
            <a:r>
              <a:rPr lang="en-US" sz="2200" dirty="0"/>
              <a:t>Never go from dirty to clean with the same cloth</a:t>
            </a:r>
          </a:p>
          <a:p>
            <a:pPr marL="742950" lvl="1" indent="-342900">
              <a:buFont typeface="Georgia" pitchFamily="-106" charset="0"/>
              <a:buNone/>
            </a:pPr>
            <a:r>
              <a:rPr lang="en-US" sz="2200" dirty="0"/>
              <a:t>			</a:t>
            </a:r>
            <a:r>
              <a:rPr lang="en-US" sz="2200" dirty="0" smtClean="0"/>
              <a:t>		</a:t>
            </a:r>
            <a:r>
              <a:rPr lang="en-US" sz="2000" u="sng" dirty="0" smtClean="0"/>
              <a:t>Cotton</a:t>
            </a:r>
            <a:r>
              <a:rPr lang="en-US" sz="2000" dirty="0"/>
              <a:t>: traditionally used, is					</a:t>
            </a:r>
            <a:r>
              <a:rPr lang="en-US" sz="2000" dirty="0" smtClean="0"/>
              <a:t>	inexpensive</a:t>
            </a:r>
            <a:r>
              <a:rPr lang="en-US" sz="2000" dirty="0"/>
              <a:t>, readily available; can 			</a:t>
            </a:r>
            <a:r>
              <a:rPr lang="en-US" sz="2000" dirty="0" smtClean="0"/>
              <a:t>		be </a:t>
            </a:r>
            <a:r>
              <a:rPr lang="en-US" sz="2000" dirty="0"/>
              <a:t>laundered in hot water, bleached</a:t>
            </a:r>
          </a:p>
          <a:p>
            <a:pPr marL="742950" lvl="1" indent="-342900">
              <a:buFont typeface="Georgia" pitchFamily="-106" charset="0"/>
              <a:buNone/>
            </a:pPr>
            <a:endParaRPr lang="en-US" sz="800" dirty="0"/>
          </a:p>
          <a:p>
            <a:pPr marL="742950" lvl="1" indent="-342900">
              <a:buFont typeface="Georgia" pitchFamily="-106" charset="0"/>
              <a:buNone/>
            </a:pPr>
            <a:r>
              <a:rPr lang="en-US" sz="2200" dirty="0"/>
              <a:t>			</a:t>
            </a:r>
            <a:r>
              <a:rPr lang="en-US" sz="2200" dirty="0" smtClean="0"/>
              <a:t>		</a:t>
            </a:r>
            <a:r>
              <a:rPr lang="en-US" sz="2000" u="sng" dirty="0" smtClean="0"/>
              <a:t>Microfiber</a:t>
            </a:r>
            <a:r>
              <a:rPr lang="en-US" sz="2000" dirty="0"/>
              <a:t>: made of millions of tiny 			</a:t>
            </a:r>
            <a:r>
              <a:rPr lang="en-US" sz="2000" dirty="0" smtClean="0"/>
              <a:t>		filaments </a:t>
            </a:r>
            <a:r>
              <a:rPr lang="en-US" sz="2000" dirty="0"/>
              <a:t>(1/16 diameter of a human 				</a:t>
            </a:r>
            <a:r>
              <a:rPr lang="en-US" sz="2000" dirty="0" smtClean="0"/>
              <a:t>	hair</a:t>
            </a:r>
            <a:r>
              <a:rPr lang="en-US" sz="2000" dirty="0"/>
              <a:t>) that attract dust; picks up more				</a:t>
            </a:r>
            <a:r>
              <a:rPr lang="en-US" sz="2000" dirty="0" smtClean="0"/>
              <a:t>	than </a:t>
            </a:r>
            <a:r>
              <a:rPr lang="en-US" sz="2000" dirty="0"/>
              <a:t>cotton because has more surface				</a:t>
            </a:r>
            <a:r>
              <a:rPr lang="en-US" sz="2000" dirty="0" smtClean="0"/>
              <a:t>	area</a:t>
            </a:r>
            <a:r>
              <a:rPr lang="en-US" sz="2000" dirty="0"/>
              <a:t>; can clean with less detergent. </a:t>
            </a:r>
            <a:r>
              <a:rPr lang="en-US" sz="2000" dirty="0" smtClean="0"/>
              <a:t>An                                                   </a:t>
            </a:r>
            <a:r>
              <a:rPr lang="en-US" sz="2000" dirty="0"/>
              <a:t>			</a:t>
            </a:r>
            <a:r>
              <a:rPr lang="en-US" sz="2000" dirty="0" smtClean="0"/>
              <a:t>	‘e’ microfiber is recently available. Filaments 				are 1/200 diameter. The rag can be washed 				and dried in hot water. It has claims to remove 				99.9&amp; bacteria.</a:t>
            </a:r>
          </a:p>
          <a:p>
            <a:pPr marL="742950" lvl="1" indent="-342900">
              <a:buFont typeface="Georgia" pitchFamily="-106" charset="0"/>
              <a:buNone/>
            </a:pPr>
            <a:r>
              <a:rPr lang="en-US" sz="2000" dirty="0" smtClean="0"/>
              <a:t>			</a:t>
            </a:r>
          </a:p>
          <a:p>
            <a:pPr marL="742950" lvl="1" indent="-342900">
              <a:buFont typeface="Georgia" pitchFamily="-106" charset="0"/>
              <a:buNone/>
            </a:pPr>
            <a:r>
              <a:rPr lang="en-US" sz="2000" dirty="0"/>
              <a:t>	</a:t>
            </a:r>
            <a:r>
              <a:rPr lang="en-US" sz="2000" dirty="0" smtClean="0"/>
              <a:t>				Ask </a:t>
            </a:r>
            <a:r>
              <a:rPr lang="en-US" sz="2000" dirty="0"/>
              <a:t>manufacturer about durability</a:t>
            </a:r>
          </a:p>
          <a:p>
            <a:pPr marL="742950" lvl="1" indent="-342900">
              <a:buFont typeface="Georgia" pitchFamily="-106" charset="0"/>
              <a:buNone/>
            </a:pPr>
            <a:endParaRPr lang="en-US" sz="2000" dirty="0"/>
          </a:p>
          <a:p>
            <a:pPr marL="1133475" lvl="4" indent="0">
              <a:buFont typeface="Georgia" pitchFamily="-106" charset="0"/>
              <a:buNone/>
            </a:pPr>
            <a:endParaRPr lang="en-US" dirty="0">
              <a:ea typeface="ＭＳ Ｐゴシック" pitchFamily="-106" charset="-128"/>
            </a:endParaRPr>
          </a:p>
          <a:p>
            <a:pPr marL="450850" indent="-342900"/>
            <a:endParaRPr lang="en-US" dirty="0">
              <a:ea typeface="ＭＳ Ｐゴシック" pitchFamily="-106" charset="-128"/>
              <a:cs typeface="ＭＳ Ｐゴシック" pitchFamily="-106" charset="-128"/>
            </a:endParaRPr>
          </a:p>
        </p:txBody>
      </p:sp>
      <p:sp>
        <p:nvSpPr>
          <p:cNvPr id="22532" name="Slide Number Placeholder 3"/>
          <p:cNvSpPr>
            <a:spLocks noGrp="1"/>
          </p:cNvSpPr>
          <p:nvPr>
            <p:ph type="sldNum" sz="quarter" idx="12"/>
          </p:nvPr>
        </p:nvSpPr>
        <p:spPr bwMode="auto">
          <a:noFill/>
          <a:ln>
            <a:miter lim="800000"/>
            <a:headEnd/>
            <a:tailEnd/>
          </a:ln>
        </p:spPr>
        <p:txBody>
          <a:bodyPr/>
          <a:lstStyle/>
          <a:p>
            <a:fld id="{11C55066-C189-6C42-AD16-3A27FA0D0A44}" type="slidenum">
              <a:rPr lang="en-US"/>
              <a:pPr/>
              <a:t>19</a:t>
            </a:fld>
            <a:endParaRPr lang="en-US">
              <a:solidFill>
                <a:schemeClr val="bg1"/>
              </a:solidFill>
            </a:endParaRPr>
          </a:p>
        </p:txBody>
      </p:sp>
      <p:pic>
        <p:nvPicPr>
          <p:cNvPr id="22533" name="Picture 4"/>
          <p:cNvPicPr>
            <a:picLocks noChangeAspect="1" noChangeArrowheads="1"/>
          </p:cNvPicPr>
          <p:nvPr/>
        </p:nvPicPr>
        <p:blipFill>
          <a:blip r:embed="rId3"/>
          <a:srcRect/>
          <a:stretch>
            <a:fillRect/>
          </a:stretch>
        </p:blipFill>
        <p:spPr bwMode="auto">
          <a:xfrm>
            <a:off x="666517" y="2811712"/>
            <a:ext cx="3180073" cy="266438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2653"/>
            <a:ext cx="8229600" cy="877888"/>
          </a:xfrm>
        </p:spPr>
        <p:txBody>
          <a:bodyPr/>
          <a:lstStyle/>
          <a:p>
            <a:pPr>
              <a:defRPr/>
            </a:pPr>
            <a:r>
              <a:rPr lang="en-US" sz="3400" dirty="0" smtClean="0">
                <a:solidFill>
                  <a:srgbClr val="800000"/>
                </a:solidFill>
              </a:rPr>
              <a:t>Objectives</a:t>
            </a:r>
            <a:endParaRPr lang="en-US" sz="3400" dirty="0">
              <a:solidFill>
                <a:srgbClr val="800000"/>
              </a:solidFill>
            </a:endParaRPr>
          </a:p>
        </p:txBody>
      </p:sp>
      <p:sp>
        <p:nvSpPr>
          <p:cNvPr id="5123" name="Content Placeholder 2"/>
          <p:cNvSpPr>
            <a:spLocks noGrp="1"/>
          </p:cNvSpPr>
          <p:nvPr>
            <p:ph idx="1"/>
          </p:nvPr>
        </p:nvSpPr>
        <p:spPr>
          <a:xfrm>
            <a:off x="457200" y="1497042"/>
            <a:ext cx="8229600" cy="4191000"/>
          </a:xfrm>
        </p:spPr>
        <p:txBody>
          <a:bodyPr>
            <a:normAutofit lnSpcReduction="10000"/>
          </a:bodyPr>
          <a:lstStyle/>
          <a:p>
            <a:pPr marL="565150" indent="-457200">
              <a:buFont typeface="Arial" pitchFamily="-106" charset="0"/>
              <a:buChar char="•"/>
            </a:pPr>
            <a:r>
              <a:rPr lang="en-US" sz="2600" dirty="0">
                <a:ea typeface="ＭＳ Ｐゴシック" pitchFamily="-106" charset="-128"/>
                <a:cs typeface="ＭＳ Ｐゴシック" pitchFamily="-106" charset="-128"/>
              </a:rPr>
              <a:t>Define cleaning</a:t>
            </a:r>
          </a:p>
          <a:p>
            <a:pPr marL="565150" indent="-457200">
              <a:buFont typeface="Arial" pitchFamily="-106" charset="0"/>
              <a:buChar char="•"/>
            </a:pPr>
            <a:r>
              <a:rPr lang="en-US" sz="2600" dirty="0">
                <a:ea typeface="ＭＳ Ｐゴシック" pitchFamily="-106" charset="-128"/>
                <a:cs typeface="ＭＳ Ｐゴシック" pitchFamily="-106" charset="-128"/>
              </a:rPr>
              <a:t>Strategize how to best clean</a:t>
            </a:r>
          </a:p>
          <a:p>
            <a:pPr marL="565150" indent="-457200">
              <a:buFont typeface="Arial" pitchFamily="-106" charset="0"/>
              <a:buChar char="•"/>
            </a:pPr>
            <a:r>
              <a:rPr lang="en-US" sz="2600" dirty="0">
                <a:ea typeface="ＭＳ Ｐゴシック" pitchFamily="-106" charset="-128"/>
                <a:cs typeface="ＭＳ Ｐゴシック" pitchFamily="-106" charset="-128"/>
              </a:rPr>
              <a:t>Differentiate between detergents and disinfectants</a:t>
            </a:r>
          </a:p>
          <a:p>
            <a:pPr marL="857250" lvl="1" indent="-457200">
              <a:buFont typeface="Arial" pitchFamily="-106" charset="0"/>
              <a:buChar char="•"/>
            </a:pPr>
            <a:r>
              <a:rPr lang="en-US" sz="2400" dirty="0"/>
              <a:t>EPA-registered disinfectants</a:t>
            </a:r>
          </a:p>
          <a:p>
            <a:pPr marL="857250" lvl="1" indent="-457200">
              <a:buFont typeface="Arial" pitchFamily="-106" charset="0"/>
              <a:buChar char="•"/>
            </a:pPr>
            <a:r>
              <a:rPr lang="en-US" sz="2400" dirty="0"/>
              <a:t>Wet contact time</a:t>
            </a:r>
          </a:p>
          <a:p>
            <a:pPr marL="565150" indent="-457200">
              <a:buFont typeface="Arial" pitchFamily="-106" charset="0"/>
              <a:buChar char="•"/>
            </a:pPr>
            <a:r>
              <a:rPr lang="en-US" sz="2600" dirty="0">
                <a:ea typeface="ＭＳ Ｐゴシック" pitchFamily="-106" charset="-128"/>
                <a:cs typeface="ＭＳ Ｐゴシック" pitchFamily="-106" charset="-128"/>
              </a:rPr>
              <a:t>Discuss the optimal way to clean, including porous hospital surfaces</a:t>
            </a:r>
          </a:p>
          <a:p>
            <a:pPr marL="565150" indent="-457200">
              <a:buFont typeface="Arial" pitchFamily="-106" charset="0"/>
              <a:buChar char="•"/>
            </a:pPr>
            <a:r>
              <a:rPr lang="en-US" sz="2600" dirty="0">
                <a:ea typeface="ＭＳ Ｐゴシック" pitchFamily="-106" charset="-128"/>
                <a:cs typeface="ＭＳ Ｐゴシック" pitchFamily="-106" charset="-128"/>
              </a:rPr>
              <a:t>Discuss barriers to effective cleaning and disinfection</a:t>
            </a:r>
          </a:p>
        </p:txBody>
      </p:sp>
      <p:sp>
        <p:nvSpPr>
          <p:cNvPr id="5124" name="Slide Number Placeholder 3"/>
          <p:cNvSpPr>
            <a:spLocks noGrp="1"/>
          </p:cNvSpPr>
          <p:nvPr>
            <p:ph type="sldNum" sz="quarter" idx="12"/>
          </p:nvPr>
        </p:nvSpPr>
        <p:spPr bwMode="auto">
          <a:noFill/>
          <a:ln>
            <a:miter lim="800000"/>
            <a:headEnd/>
            <a:tailEnd/>
          </a:ln>
        </p:spPr>
        <p:txBody>
          <a:bodyPr/>
          <a:lstStyle/>
          <a:p>
            <a:fld id="{5DF9C253-C928-8C49-A6DB-D152C7F8A57E}" type="slidenum">
              <a:rPr lang="en-US"/>
              <a:pPr/>
              <a:t>2</a:t>
            </a:fld>
            <a:endParaRPr lang="en-US">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1030"/>
            <a:ext cx="8229600" cy="838200"/>
          </a:xfrm>
        </p:spPr>
        <p:txBody>
          <a:bodyPr/>
          <a:lstStyle/>
          <a:p>
            <a:pPr>
              <a:defRPr/>
            </a:pPr>
            <a:r>
              <a:rPr lang="en-US" sz="3400" dirty="0" smtClean="0">
                <a:solidFill>
                  <a:srgbClr val="800000"/>
                </a:solidFill>
              </a:rPr>
              <a:t>Commentary Continued</a:t>
            </a:r>
            <a:endParaRPr lang="en-US" sz="3400" dirty="0">
              <a:solidFill>
                <a:srgbClr val="800000"/>
              </a:solidFill>
            </a:endParaRPr>
          </a:p>
        </p:txBody>
      </p:sp>
      <p:sp>
        <p:nvSpPr>
          <p:cNvPr id="3" name="Content Placeholder 2"/>
          <p:cNvSpPr>
            <a:spLocks noGrp="1"/>
          </p:cNvSpPr>
          <p:nvPr>
            <p:ph idx="1"/>
          </p:nvPr>
        </p:nvSpPr>
        <p:spPr>
          <a:xfrm>
            <a:off x="457200" y="1189230"/>
            <a:ext cx="8229600" cy="4821238"/>
          </a:xfrm>
        </p:spPr>
        <p:txBody>
          <a:bodyPr>
            <a:normAutofit fontScale="92500"/>
          </a:bodyPr>
          <a:lstStyle/>
          <a:p>
            <a:pPr marL="450850" indent="-342900">
              <a:buFont typeface="Arial" pitchFamily="-106" charset="0"/>
              <a:buChar char="•"/>
            </a:pPr>
            <a:r>
              <a:rPr lang="en-US" dirty="0">
                <a:ea typeface="ＭＳ Ｐゴシック" pitchFamily="-106" charset="-128"/>
                <a:cs typeface="ＭＳ Ｐゴシック" pitchFamily="-106" charset="-128"/>
              </a:rPr>
              <a:t>Microfiber:</a:t>
            </a:r>
          </a:p>
          <a:p>
            <a:pPr marL="400050" lvl="1" indent="0">
              <a:buFont typeface="Georgia" pitchFamily="-106" charset="0"/>
              <a:buNone/>
            </a:pPr>
            <a:r>
              <a:rPr lang="en-US" sz="2100" dirty="0"/>
              <a:t>Compared to cotton, microfiber picked up more </a:t>
            </a:r>
            <a:r>
              <a:rPr lang="en-US" sz="2100" i="1" dirty="0" err="1"/>
              <a:t>c</a:t>
            </a:r>
            <a:r>
              <a:rPr lang="en-US" sz="2100" i="1" dirty="0"/>
              <a:t>.</a:t>
            </a:r>
            <a:r>
              <a:rPr lang="en-US" sz="2100" dirty="0"/>
              <a:t> </a:t>
            </a:r>
            <a:r>
              <a:rPr lang="en-US" sz="2100" i="1" dirty="0"/>
              <a:t>diff</a:t>
            </a:r>
            <a:r>
              <a:rPr lang="en-US" sz="2100" dirty="0"/>
              <a:t> spores and release fewer to a subsequently wiped surface </a:t>
            </a:r>
          </a:p>
          <a:p>
            <a:pPr marL="450850" indent="-342900">
              <a:buFont typeface="Arial" pitchFamily="-106" charset="0"/>
              <a:buChar char="•"/>
            </a:pPr>
            <a:r>
              <a:rPr lang="en-US" dirty="0">
                <a:ea typeface="ＭＳ Ｐゴシック" pitchFamily="-106" charset="-128"/>
                <a:cs typeface="ＭＳ Ｐゴシック" pitchFamily="-106" charset="-128"/>
              </a:rPr>
              <a:t>Wipes:</a:t>
            </a:r>
          </a:p>
          <a:p>
            <a:pPr marL="400050" lvl="1" indent="0">
              <a:buFont typeface="Arial" pitchFamily="-106" charset="0"/>
              <a:buChar char="•"/>
            </a:pPr>
            <a:r>
              <a:rPr lang="en-US" sz="2100" dirty="0"/>
              <a:t>Easy to use</a:t>
            </a:r>
          </a:p>
          <a:p>
            <a:pPr marL="400050" lvl="1" indent="0">
              <a:buFont typeface="Arial" pitchFamily="-106" charset="0"/>
              <a:buChar char="•"/>
            </a:pPr>
            <a:r>
              <a:rPr lang="en-US" sz="2100" dirty="0"/>
              <a:t>May increase compliance with cleaning and disinfection (e.g., orphan objects)</a:t>
            </a:r>
          </a:p>
          <a:p>
            <a:pPr marL="400050" lvl="1" indent="0">
              <a:buFont typeface="Arial" pitchFamily="-106" charset="0"/>
              <a:buChar char="•"/>
            </a:pPr>
            <a:r>
              <a:rPr lang="en-US" sz="2100" dirty="0"/>
              <a:t>No buckets needed</a:t>
            </a:r>
          </a:p>
          <a:p>
            <a:pPr marL="400050" lvl="1" indent="0">
              <a:buFont typeface="Arial" pitchFamily="-106" charset="0"/>
              <a:buChar char="•"/>
            </a:pPr>
            <a:r>
              <a:rPr lang="en-US" sz="2100" dirty="0"/>
              <a:t>Remove both bacteria and spores; difference may not be statistically different from when gauze and water used</a:t>
            </a:r>
          </a:p>
          <a:p>
            <a:pPr marL="400050" lvl="1" indent="0">
              <a:buFont typeface="Arial" pitchFamily="-106" charset="0"/>
              <a:buChar char="•"/>
            </a:pPr>
            <a:r>
              <a:rPr lang="en-US" sz="2100" dirty="0"/>
              <a:t>Show variability in performance; bleach wipes most effective</a:t>
            </a:r>
          </a:p>
          <a:p>
            <a:pPr marL="400050" lvl="1" indent="0">
              <a:buFont typeface="Arial" pitchFamily="-106" charset="0"/>
              <a:buChar char="•"/>
            </a:pPr>
            <a:r>
              <a:rPr lang="en-US" sz="2100" dirty="0"/>
              <a:t>Have a propensity to transfer significant amounts of bacteria/spores when used on three consecutive surfaces</a:t>
            </a:r>
          </a:p>
          <a:p>
            <a:pPr marL="666750" lvl="2" indent="0">
              <a:buFont typeface="Arial" pitchFamily="-106" charset="0"/>
              <a:buNone/>
            </a:pPr>
            <a:r>
              <a:rPr lang="en-US" sz="1900" dirty="0">
                <a:ea typeface="ＭＳ Ｐゴシック" pitchFamily="-106" charset="-128"/>
              </a:rPr>
              <a:t>					</a:t>
            </a:r>
            <a:r>
              <a:rPr lang="en-US" sz="1297" dirty="0">
                <a:ea typeface="ＭＳ Ｐゴシック" pitchFamily="-106" charset="-128"/>
              </a:rPr>
              <a:t>(</a:t>
            </a:r>
            <a:r>
              <a:rPr lang="en-US" sz="1297" dirty="0" err="1">
                <a:ea typeface="ＭＳ Ｐゴシック" pitchFamily="-106" charset="-128"/>
              </a:rPr>
              <a:t>Wiemken</a:t>
            </a:r>
            <a:r>
              <a:rPr lang="en-US" sz="1297" dirty="0">
                <a:ea typeface="ＭＳ Ｐゴシック" pitchFamily="-106" charset="-128"/>
              </a:rPr>
              <a:t>, </a:t>
            </a:r>
            <a:r>
              <a:rPr lang="en-US" sz="1297" dirty="0" err="1">
                <a:ea typeface="ＭＳ Ｐゴシック" pitchFamily="-106" charset="-128"/>
              </a:rPr>
              <a:t>Lestage</a:t>
            </a:r>
            <a:r>
              <a:rPr lang="en-US" sz="1297" dirty="0">
                <a:ea typeface="ＭＳ Ｐゴシック" pitchFamily="-106" charset="-128"/>
              </a:rPr>
              <a:t>, Gonzales, Gold, </a:t>
            </a:r>
            <a:r>
              <a:rPr lang="en-US" sz="1297" dirty="0" err="1">
                <a:ea typeface="ＭＳ Ｐゴシック" pitchFamily="-106" charset="-128"/>
              </a:rPr>
              <a:t>Mpharm</a:t>
            </a:r>
            <a:r>
              <a:rPr lang="en-US" sz="1297" dirty="0">
                <a:ea typeface="ＭＳ Ｐゴシック" pitchFamily="-106" charset="-128"/>
              </a:rPr>
              <a:t>)</a:t>
            </a:r>
          </a:p>
          <a:p>
            <a:pPr marL="400050" lvl="1" indent="0">
              <a:buFont typeface="Arial" pitchFamily="-106" charset="0"/>
              <a:buChar char="•"/>
            </a:pPr>
            <a:endParaRPr lang="en-US" sz="2200" dirty="0"/>
          </a:p>
        </p:txBody>
      </p:sp>
      <p:sp>
        <p:nvSpPr>
          <p:cNvPr id="23556" name="Slide Number Placeholder 3"/>
          <p:cNvSpPr>
            <a:spLocks noGrp="1"/>
          </p:cNvSpPr>
          <p:nvPr>
            <p:ph type="sldNum" sz="quarter" idx="12"/>
          </p:nvPr>
        </p:nvSpPr>
        <p:spPr bwMode="auto">
          <a:noFill/>
          <a:ln>
            <a:miter lim="800000"/>
            <a:headEnd/>
            <a:tailEnd/>
          </a:ln>
        </p:spPr>
        <p:txBody>
          <a:bodyPr/>
          <a:lstStyle/>
          <a:p>
            <a:fld id="{727EC693-AD3B-9F46-8838-DF491B769B0E}" type="slidenum">
              <a:rPr lang="en-US"/>
              <a:pPr/>
              <a:t>20</a:t>
            </a:fld>
            <a:endParaRPr lang="en-US">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355"/>
            <a:ext cx="8229600" cy="838200"/>
          </a:xfrm>
        </p:spPr>
        <p:txBody>
          <a:bodyPr/>
          <a:lstStyle/>
          <a:p>
            <a:pPr>
              <a:defRPr/>
            </a:pPr>
            <a:r>
              <a:rPr lang="en-US" sz="3400" dirty="0" smtClean="0">
                <a:solidFill>
                  <a:srgbClr val="800000"/>
                </a:solidFill>
              </a:rPr>
              <a:t>How to Apply Product to a Surface</a:t>
            </a:r>
            <a:endParaRPr lang="en-US" sz="3400" dirty="0">
              <a:solidFill>
                <a:srgbClr val="800000"/>
              </a:solidFill>
            </a:endParaRPr>
          </a:p>
        </p:txBody>
      </p:sp>
      <p:sp>
        <p:nvSpPr>
          <p:cNvPr id="24579" name="Content Placeholder 2"/>
          <p:cNvSpPr>
            <a:spLocks noGrp="1"/>
          </p:cNvSpPr>
          <p:nvPr>
            <p:ph idx="1"/>
          </p:nvPr>
        </p:nvSpPr>
        <p:spPr>
          <a:xfrm>
            <a:off x="457200" y="1331851"/>
            <a:ext cx="8001000" cy="4745038"/>
          </a:xfrm>
        </p:spPr>
        <p:txBody>
          <a:bodyPr>
            <a:normAutofit lnSpcReduction="10000"/>
          </a:bodyPr>
          <a:lstStyle/>
          <a:p>
            <a:pPr marL="450850" indent="-342900">
              <a:buFont typeface="Arial" pitchFamily="-106" charset="0"/>
              <a:buChar char="•"/>
            </a:pPr>
            <a:r>
              <a:rPr lang="en-US" dirty="0">
                <a:ea typeface="ＭＳ Ｐゴシック" pitchFamily="-106" charset="-128"/>
                <a:cs typeface="ＭＳ Ｐゴシック" pitchFamily="-106" charset="-128"/>
              </a:rPr>
              <a:t>Disinfectant can be applied directly to a surface or per a cleaning rag (follow manufacturer’s instructions)</a:t>
            </a:r>
          </a:p>
          <a:p>
            <a:pPr marL="742950" lvl="1" indent="-342900">
              <a:buFont typeface="Arial" pitchFamily="-106" charset="0"/>
              <a:buChar char="•"/>
            </a:pPr>
            <a:r>
              <a:rPr lang="en-US" sz="2000" dirty="0"/>
              <a:t>If soaked in the bucket, cotton will absorb quaternary ammonium products; this decreases dilution</a:t>
            </a:r>
          </a:p>
          <a:p>
            <a:pPr marL="742950" lvl="1" indent="-342900">
              <a:buFont typeface="Arial" pitchFamily="-106" charset="0"/>
              <a:buChar char="•"/>
            </a:pPr>
            <a:r>
              <a:rPr lang="en-US" sz="2000" dirty="0"/>
              <a:t>Rag must be sufficiently wet to achieve wet contact time. If not, disinfectant should be re-applied</a:t>
            </a:r>
          </a:p>
          <a:p>
            <a:pPr marL="742950" lvl="1" indent="-342900">
              <a:buFont typeface="Arial" pitchFamily="-106" charset="0"/>
              <a:buChar char="•"/>
            </a:pPr>
            <a:endParaRPr lang="en-US" sz="800" dirty="0"/>
          </a:p>
          <a:p>
            <a:pPr marL="450850" indent="-342900">
              <a:buFont typeface="Arial" pitchFamily="-106" charset="0"/>
              <a:buChar char="•"/>
            </a:pPr>
            <a:r>
              <a:rPr lang="en-US" dirty="0">
                <a:ea typeface="ＭＳ Ｐゴシック" pitchFamily="-106" charset="-128"/>
                <a:cs typeface="ＭＳ Ｐゴシック" pitchFamily="-106" charset="-128"/>
              </a:rPr>
              <a:t>Squirt, don’t aerosolize, the disinfectant</a:t>
            </a:r>
          </a:p>
          <a:p>
            <a:pPr marL="742950" lvl="1" indent="-342900">
              <a:buFont typeface="Arial" pitchFamily="-106" charset="0"/>
              <a:buChar char="•"/>
            </a:pPr>
            <a:r>
              <a:rPr lang="en-US" sz="2000" dirty="0" err="1"/>
              <a:t>Aerosolization</a:t>
            </a:r>
            <a:r>
              <a:rPr lang="en-US" sz="2000" dirty="0"/>
              <a:t> means a propellant is used to dispense the liquid in a very fine mist (e.g., hair spray)</a:t>
            </a:r>
          </a:p>
          <a:p>
            <a:pPr marL="742950" lvl="1" indent="-342900">
              <a:buFont typeface="Arial" pitchFamily="-106" charset="0"/>
              <a:buChar char="•"/>
            </a:pPr>
            <a:r>
              <a:rPr lang="en-US" sz="2000" dirty="0"/>
              <a:t>Squirt bottles dispense liquid in very large droplets</a:t>
            </a:r>
          </a:p>
          <a:p>
            <a:pPr marL="742950" lvl="1" indent="-342900">
              <a:buFont typeface="Arial" pitchFamily="-106" charset="0"/>
              <a:buChar char="•"/>
            </a:pPr>
            <a:r>
              <a:rPr lang="en-US" sz="2000" dirty="0"/>
              <a:t>Application of detergent or disinfectant is independent of and cannot replace manual friction to remove the dirt</a:t>
            </a:r>
          </a:p>
        </p:txBody>
      </p:sp>
      <p:sp>
        <p:nvSpPr>
          <p:cNvPr id="24580" name="Slide Number Placeholder 3"/>
          <p:cNvSpPr>
            <a:spLocks noGrp="1"/>
          </p:cNvSpPr>
          <p:nvPr>
            <p:ph type="sldNum" sz="quarter" idx="12"/>
          </p:nvPr>
        </p:nvSpPr>
        <p:spPr bwMode="auto">
          <a:noFill/>
          <a:ln>
            <a:miter lim="800000"/>
            <a:headEnd/>
            <a:tailEnd/>
          </a:ln>
        </p:spPr>
        <p:txBody>
          <a:bodyPr/>
          <a:lstStyle/>
          <a:p>
            <a:fld id="{EE213648-6165-6549-81F7-0AE845787096}" type="slidenum">
              <a:rPr lang="en-US"/>
              <a:pPr/>
              <a:t>21</a:t>
            </a:fld>
            <a:endParaRPr lang="en-US">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30382"/>
            <a:ext cx="7313613" cy="868362"/>
          </a:xfrm>
        </p:spPr>
        <p:txBody>
          <a:bodyPr/>
          <a:lstStyle/>
          <a:p>
            <a:pPr>
              <a:defRPr/>
            </a:pPr>
            <a:r>
              <a:rPr lang="en-US" sz="3400" dirty="0" smtClean="0">
                <a:solidFill>
                  <a:srgbClr val="800000"/>
                </a:solidFill>
              </a:rPr>
              <a:t>Different Types of Mops</a:t>
            </a:r>
            <a:endParaRPr lang="en-US" sz="3400" dirty="0">
              <a:solidFill>
                <a:srgbClr val="800000"/>
              </a:solidFill>
            </a:endParaRPr>
          </a:p>
        </p:txBody>
      </p:sp>
      <p:sp>
        <p:nvSpPr>
          <p:cNvPr id="25603" name="Content Placeholder 2"/>
          <p:cNvSpPr>
            <a:spLocks noGrp="1"/>
          </p:cNvSpPr>
          <p:nvPr>
            <p:ph idx="1"/>
          </p:nvPr>
        </p:nvSpPr>
        <p:spPr>
          <a:xfrm>
            <a:off x="457200" y="1362824"/>
            <a:ext cx="8229600" cy="4745038"/>
          </a:xfrm>
        </p:spPr>
        <p:txBody>
          <a:bodyPr>
            <a:normAutofit fontScale="92500"/>
          </a:bodyPr>
          <a:lstStyle/>
          <a:p>
            <a:pPr marL="450850" indent="-342900">
              <a:buFont typeface="Arial" pitchFamily="-106" charset="0"/>
              <a:buChar char="•"/>
            </a:pPr>
            <a:r>
              <a:rPr lang="en-US" dirty="0">
                <a:ea typeface="ＭＳ Ｐゴシック" pitchFamily="-106" charset="-128"/>
                <a:cs typeface="ＭＳ Ｐゴシック" pitchFamily="-106" charset="-128"/>
              </a:rPr>
              <a:t>Traditionally used to clean floors</a:t>
            </a:r>
          </a:p>
          <a:p>
            <a:pPr marL="450850" indent="-342900">
              <a:buFont typeface="Arial" pitchFamily="-106" charset="0"/>
              <a:buChar char="•"/>
            </a:pPr>
            <a:r>
              <a:rPr lang="en-US" dirty="0">
                <a:ea typeface="ＭＳ Ｐゴシック" pitchFamily="-106" charset="-128"/>
                <a:cs typeface="ＭＳ Ｐゴシック" pitchFamily="-106" charset="-128"/>
              </a:rPr>
              <a:t>Decontaminate regularly to prevent spread of organisms</a:t>
            </a:r>
          </a:p>
          <a:p>
            <a:pPr marL="450850" indent="-342900">
              <a:buFont typeface="Arial" pitchFamily="-106" charset="0"/>
              <a:buChar char="•"/>
            </a:pPr>
            <a:r>
              <a:rPr lang="en-US" dirty="0">
                <a:ea typeface="ＭＳ Ｐゴシック" pitchFamily="-106" charset="-128"/>
                <a:cs typeface="ＭＳ Ｐゴシック" pitchFamily="-106" charset="-128"/>
              </a:rPr>
              <a:t>Cotton mop:</a:t>
            </a:r>
          </a:p>
          <a:p>
            <a:pPr marL="742950" lvl="1" indent="-342900">
              <a:buFont typeface="Arial" pitchFamily="-106" charset="0"/>
              <a:buChar char="•"/>
            </a:pPr>
            <a:r>
              <a:rPr lang="en-US" sz="2200" dirty="0"/>
              <a:t>When used without and with a disinfectant, microbial pick-up increased from 68 to 95%</a:t>
            </a:r>
          </a:p>
          <a:p>
            <a:pPr marL="742950" lvl="1" indent="-342900">
              <a:buFont typeface="Arial" pitchFamily="-106" charset="0"/>
              <a:buChar char="•"/>
            </a:pPr>
            <a:r>
              <a:rPr lang="en-US" sz="2200" dirty="0"/>
              <a:t>Weighs ~10 pounds</a:t>
            </a:r>
          </a:p>
          <a:p>
            <a:pPr marL="450850" indent="-342900">
              <a:buFont typeface="Arial" pitchFamily="-106" charset="0"/>
              <a:buChar char="•"/>
            </a:pPr>
            <a:r>
              <a:rPr lang="en-US" dirty="0">
                <a:ea typeface="ＭＳ Ｐゴシック" pitchFamily="-106" charset="-128"/>
                <a:cs typeface="ＭＳ Ｐゴシック" pitchFamily="-106" charset="-128"/>
              </a:rPr>
              <a:t>Microfiber mop</a:t>
            </a:r>
          </a:p>
          <a:p>
            <a:pPr marL="742950" lvl="1" indent="-342900">
              <a:buFont typeface="Arial" pitchFamily="-106" charset="0"/>
              <a:buChar char="•"/>
            </a:pPr>
            <a:r>
              <a:rPr lang="en-US" sz="2200" dirty="0"/>
              <a:t>No difference in mop pick up efficacy whether or not disinfectant was used</a:t>
            </a:r>
          </a:p>
          <a:p>
            <a:pPr marL="742950" lvl="1" indent="-342900">
              <a:buFont typeface="Arial" pitchFamily="-106" charset="0"/>
              <a:buChar char="•"/>
            </a:pPr>
            <a:r>
              <a:rPr lang="en-US" sz="2200" dirty="0"/>
              <a:t>Compared to cotton, pick up was 68% for cotton, 95% for microfiber</a:t>
            </a:r>
          </a:p>
          <a:p>
            <a:pPr marL="742950" lvl="1" indent="-342900">
              <a:buFont typeface="Arial" pitchFamily="-106" charset="0"/>
              <a:buChar char="•"/>
            </a:pPr>
            <a:r>
              <a:rPr lang="en-US" sz="2200" dirty="0"/>
              <a:t>Is not effective on greasy kitchen floors or marble</a:t>
            </a:r>
          </a:p>
          <a:p>
            <a:pPr marL="742950" lvl="1" indent="-342900">
              <a:buFont typeface="Arial" pitchFamily="-106" charset="0"/>
              <a:buChar char="•"/>
            </a:pPr>
            <a:endParaRPr lang="en-US" sz="2200" dirty="0"/>
          </a:p>
        </p:txBody>
      </p:sp>
      <p:sp>
        <p:nvSpPr>
          <p:cNvPr id="25604" name="Slide Number Placeholder 3"/>
          <p:cNvSpPr>
            <a:spLocks noGrp="1"/>
          </p:cNvSpPr>
          <p:nvPr>
            <p:ph type="sldNum" sz="quarter" idx="12"/>
          </p:nvPr>
        </p:nvSpPr>
        <p:spPr bwMode="auto">
          <a:noFill/>
          <a:ln>
            <a:miter lim="800000"/>
            <a:headEnd/>
            <a:tailEnd/>
          </a:ln>
        </p:spPr>
        <p:txBody>
          <a:bodyPr/>
          <a:lstStyle/>
          <a:p>
            <a:fld id="{C96FCA31-73B8-FC43-874E-F3BF04D8B2D2}" type="slidenum">
              <a:rPr lang="en-US"/>
              <a:pPr/>
              <a:t>22</a:t>
            </a:fld>
            <a:endParaRPr lang="en-US">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355"/>
            <a:ext cx="8229600" cy="838200"/>
          </a:xfrm>
        </p:spPr>
        <p:txBody>
          <a:bodyPr/>
          <a:lstStyle/>
          <a:p>
            <a:pPr>
              <a:defRPr/>
            </a:pPr>
            <a:r>
              <a:rPr lang="en-US" sz="3400" dirty="0" smtClean="0">
                <a:solidFill>
                  <a:srgbClr val="800000"/>
                </a:solidFill>
              </a:rPr>
              <a:t>Mopping Up</a:t>
            </a:r>
            <a:endParaRPr lang="en-US" sz="3400" dirty="0">
              <a:solidFill>
                <a:srgbClr val="800000"/>
              </a:solidFill>
            </a:endParaRPr>
          </a:p>
        </p:txBody>
      </p:sp>
      <p:sp>
        <p:nvSpPr>
          <p:cNvPr id="3" name="Content Placeholder 2"/>
          <p:cNvSpPr>
            <a:spLocks noGrp="1"/>
          </p:cNvSpPr>
          <p:nvPr>
            <p:ph idx="1"/>
          </p:nvPr>
        </p:nvSpPr>
        <p:spPr>
          <a:xfrm>
            <a:off x="457200" y="1199555"/>
            <a:ext cx="8229600" cy="4821238"/>
          </a:xfrm>
        </p:spPr>
        <p:txBody>
          <a:bodyPr>
            <a:normAutofit/>
          </a:bodyPr>
          <a:lstStyle/>
          <a:p>
            <a:r>
              <a:rPr lang="en-US" dirty="0">
                <a:ea typeface="ＭＳ Ｐゴシック" pitchFamily="-106" charset="-128"/>
                <a:cs typeface="ＭＳ Ｐゴシック" pitchFamily="-106" charset="-128"/>
              </a:rPr>
              <a:t>Open bucket system:</a:t>
            </a:r>
          </a:p>
          <a:p>
            <a:pPr lvl="1">
              <a:buFont typeface="Arial" pitchFamily="-106" charset="0"/>
              <a:buChar char="•"/>
            </a:pPr>
            <a:r>
              <a:rPr lang="en-US" sz="2200" dirty="0"/>
              <a:t>Mop dipped repetitively in a bucket (such as in operating room</a:t>
            </a:r>
          </a:p>
          <a:p>
            <a:pPr lvl="1">
              <a:buFont typeface="Arial" pitchFamily="-106" charset="0"/>
              <a:buChar char="•"/>
            </a:pPr>
            <a:r>
              <a:rPr lang="en-US" sz="2200" dirty="0"/>
              <a:t>Mop becomes increasingly contaminated</a:t>
            </a:r>
          </a:p>
          <a:p>
            <a:pPr lvl="1">
              <a:buFont typeface="Arial" pitchFamily="-106" charset="0"/>
              <a:buChar char="•"/>
            </a:pPr>
            <a:r>
              <a:rPr lang="en-US" sz="2200" dirty="0"/>
              <a:t>Water must be changed frequently – per number of rooms or specified time</a:t>
            </a:r>
          </a:p>
          <a:p>
            <a:pPr lvl="1">
              <a:buFont typeface="Arial" pitchFamily="-106" charset="0"/>
              <a:buChar char="•"/>
            </a:pPr>
            <a:endParaRPr lang="en-US" sz="800" dirty="0"/>
          </a:p>
          <a:p>
            <a:r>
              <a:rPr lang="en-US" dirty="0">
                <a:ea typeface="ＭＳ Ｐゴシック" pitchFamily="-106" charset="-128"/>
                <a:cs typeface="ＭＳ Ｐゴシック" pitchFamily="-106" charset="-128"/>
              </a:rPr>
              <a:t>Closed bucket system:</a:t>
            </a:r>
          </a:p>
          <a:p>
            <a:pPr lvl="1">
              <a:buFont typeface="Arial" pitchFamily="-106" charset="0"/>
              <a:buChar char="•"/>
            </a:pPr>
            <a:r>
              <a:rPr lang="en-US" sz="2200" dirty="0"/>
              <a:t>Container of wipes immersed in disinfectant</a:t>
            </a:r>
          </a:p>
          <a:p>
            <a:pPr lvl="1">
              <a:buFont typeface="Arial" pitchFamily="-106" charset="0"/>
              <a:buChar char="•"/>
            </a:pPr>
            <a:r>
              <a:rPr lang="en-US" sz="2200" dirty="0"/>
              <a:t>Study: at end of 8 hour shift, quaternary ammonium released from wipe was 21.5% of original concentration; if wipe used was designed for the disinfectant, 83.6% </a:t>
            </a:r>
            <a:r>
              <a:rPr lang="en-US" sz="2200" dirty="0" err="1"/>
              <a:t>quat</a:t>
            </a:r>
            <a:r>
              <a:rPr lang="en-US" sz="2200" dirty="0"/>
              <a:t> remained 	</a:t>
            </a:r>
            <a:r>
              <a:rPr lang="en-US" sz="2200" dirty="0" smtClean="0"/>
              <a:t>	                                        </a:t>
            </a:r>
            <a:r>
              <a:rPr lang="en-US" sz="1200" dirty="0" smtClean="0"/>
              <a:t>(</a:t>
            </a:r>
            <a:r>
              <a:rPr lang="en-US" sz="1200" dirty="0"/>
              <a:t>HICPAC, APIC Text 2013, Mohamed)</a:t>
            </a:r>
          </a:p>
          <a:p>
            <a:pPr lvl="1">
              <a:buFont typeface="Arial" pitchFamily="-106" charset="0"/>
              <a:buChar char="•"/>
            </a:pPr>
            <a:endParaRPr lang="en-US" dirty="0"/>
          </a:p>
          <a:p>
            <a:pPr lvl="1">
              <a:buFont typeface="Arial" pitchFamily="-106" charset="0"/>
              <a:buChar char="•"/>
            </a:pPr>
            <a:endParaRPr lang="en-US" dirty="0"/>
          </a:p>
        </p:txBody>
      </p:sp>
      <p:sp>
        <p:nvSpPr>
          <p:cNvPr id="26628" name="Slide Number Placeholder 3"/>
          <p:cNvSpPr>
            <a:spLocks noGrp="1"/>
          </p:cNvSpPr>
          <p:nvPr>
            <p:ph type="sldNum" sz="quarter" idx="12"/>
          </p:nvPr>
        </p:nvSpPr>
        <p:spPr bwMode="auto">
          <a:noFill/>
          <a:ln>
            <a:miter lim="800000"/>
            <a:headEnd/>
            <a:tailEnd/>
          </a:ln>
        </p:spPr>
        <p:txBody>
          <a:bodyPr/>
          <a:lstStyle/>
          <a:p>
            <a:fld id="{DBBA9C73-DAE0-684F-800D-7B12CFAA1C7E}" type="slidenum">
              <a:rPr lang="en-US"/>
              <a:pPr/>
              <a:t>23</a:t>
            </a:fld>
            <a:endParaRPr lang="en-US">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3626"/>
            <a:ext cx="8229600" cy="762000"/>
          </a:xfrm>
        </p:spPr>
        <p:txBody>
          <a:bodyPr/>
          <a:lstStyle/>
          <a:p>
            <a:r>
              <a:rPr lang="en-US" sz="3400" dirty="0">
                <a:solidFill>
                  <a:srgbClr val="800000"/>
                </a:solidFill>
                <a:effectLst>
                  <a:outerShdw blurRad="38100" dist="38100" dir="2700000" algn="tl">
                    <a:srgbClr val="DDDDDD"/>
                  </a:outerShdw>
                </a:effectLst>
                <a:ea typeface="ＭＳ Ｐゴシック" pitchFamily="-106" charset="-128"/>
                <a:cs typeface="ＭＳ Ｐゴシック" pitchFamily="-106" charset="-128"/>
              </a:rPr>
              <a:t>‘Orphan’ Equipment</a:t>
            </a:r>
          </a:p>
        </p:txBody>
      </p:sp>
      <p:sp>
        <p:nvSpPr>
          <p:cNvPr id="18435" name="Content Placeholder 2"/>
          <p:cNvSpPr>
            <a:spLocks noGrp="1"/>
          </p:cNvSpPr>
          <p:nvPr>
            <p:ph idx="1"/>
          </p:nvPr>
        </p:nvSpPr>
        <p:spPr>
          <a:xfrm>
            <a:off x="457200" y="1383473"/>
            <a:ext cx="8229600" cy="4745038"/>
          </a:xfrm>
        </p:spPr>
        <p:txBody>
          <a:bodyPr>
            <a:normAutofit fontScale="92500" lnSpcReduction="10000"/>
          </a:bodyPr>
          <a:lstStyle/>
          <a:p>
            <a:pPr marL="450850" indent="-342900">
              <a:buFont typeface="Arial" pitchFamily="-106" charset="0"/>
              <a:buChar char="•"/>
            </a:pPr>
            <a:r>
              <a:rPr lang="en-US" dirty="0">
                <a:ea typeface="ＭＳ Ｐゴシック" pitchFamily="-106" charset="-128"/>
                <a:cs typeface="ＭＳ Ｐゴシック" pitchFamily="-106" charset="-128"/>
              </a:rPr>
              <a:t>Mobile equipment that moves from room to room; surfaces can carry HAI pathogens  </a:t>
            </a:r>
            <a:r>
              <a:rPr lang="en-US" sz="1200" dirty="0">
                <a:ea typeface="ＭＳ Ｐゴシック" pitchFamily="-106" charset="-128"/>
                <a:cs typeface="ＭＳ Ｐゴシック" pitchFamily="-106" charset="-128"/>
              </a:rPr>
              <a:t>(Carling, </a:t>
            </a:r>
            <a:r>
              <a:rPr lang="en-US" sz="1200" dirty="0" err="1">
                <a:ea typeface="ＭＳ Ｐゴシック" pitchFamily="-106" charset="-128"/>
                <a:cs typeface="ＭＳ Ｐゴシック" pitchFamily="-106" charset="-128"/>
              </a:rPr>
              <a:t>Pyrek</a:t>
            </a:r>
            <a:r>
              <a:rPr lang="en-US" sz="1200" dirty="0">
                <a:ea typeface="ＭＳ Ｐゴシック" pitchFamily="-106" charset="-128"/>
                <a:cs typeface="ＭＳ Ｐゴシック" pitchFamily="-106" charset="-128"/>
              </a:rPr>
              <a:t>)</a:t>
            </a:r>
          </a:p>
          <a:p>
            <a:pPr marL="666750" lvl="2" indent="0">
              <a:buFont typeface="Arial" pitchFamily="-106" charset="0"/>
              <a:buNone/>
            </a:pPr>
            <a:r>
              <a:rPr lang="en-US" sz="2000" dirty="0">
                <a:ea typeface="ＭＳ Ｐゴシック" pitchFamily="-106" charset="-128"/>
              </a:rPr>
              <a:t>Examples: stethoscope, electric thermometer, pulse ox, IV poles, patient scale, wheel chair, X-ray machine, cart for passing drinking water,… with caveat for BP cuffs</a:t>
            </a:r>
          </a:p>
          <a:p>
            <a:pPr marL="450850" indent="-342900">
              <a:buFont typeface="Arial" pitchFamily="-106" charset="0"/>
              <a:buChar char="•"/>
            </a:pPr>
            <a:r>
              <a:rPr lang="en-US" dirty="0">
                <a:ea typeface="ＭＳ Ｐゴシック" pitchFamily="-106" charset="-128"/>
                <a:cs typeface="ＭＳ Ｐゴシック" pitchFamily="-106" charset="-128"/>
              </a:rPr>
              <a:t>Should be cleaned and disinfectant after each patient use; follow manufacturer’s recommendations</a:t>
            </a:r>
          </a:p>
          <a:p>
            <a:pPr marL="450850" indent="-342900">
              <a:buFont typeface="Arial" pitchFamily="-106" charset="0"/>
              <a:buChar char="•"/>
            </a:pPr>
            <a:r>
              <a:rPr lang="en-US" dirty="0">
                <a:ea typeface="ＭＳ Ｐゴシック" pitchFamily="-106" charset="-128"/>
                <a:cs typeface="ＭＳ Ｐゴシック" pitchFamily="-106" charset="-128"/>
              </a:rPr>
              <a:t>Facility policy needs to specify whether the item is cleaned by housekeepers or nursing staff </a:t>
            </a:r>
          </a:p>
          <a:p>
            <a:pPr marL="450850" indent="-342900">
              <a:buFont typeface="Arial" pitchFamily="-106" charset="0"/>
              <a:buChar char="•"/>
            </a:pPr>
            <a:r>
              <a:rPr lang="en-US" dirty="0">
                <a:ea typeface="ＭＳ Ｐゴシック" pitchFamily="-106" charset="-128"/>
                <a:cs typeface="ＭＳ Ｐゴシック" pitchFamily="-106" charset="-128"/>
              </a:rPr>
              <a:t>When taken from a room for storage, is there a system in place whereby the next user knows whether and when the equipment was cleaned? </a:t>
            </a:r>
          </a:p>
          <a:p>
            <a:pPr marL="450850" indent="-342900"/>
            <a:endParaRPr lang="en-US" dirty="0">
              <a:ea typeface="ＭＳ Ｐゴシック" pitchFamily="-106" charset="-128"/>
              <a:cs typeface="ＭＳ Ｐゴシック" pitchFamily="-106" charset="-128"/>
            </a:endParaRPr>
          </a:p>
          <a:p>
            <a:pPr marL="450850" indent="-342900"/>
            <a:endParaRPr lang="en-US" dirty="0">
              <a:ea typeface="ＭＳ Ｐゴシック" pitchFamily="-106" charset="-128"/>
              <a:cs typeface="ＭＳ Ｐゴシック" pitchFamily="-106" charset="-128"/>
            </a:endParaRPr>
          </a:p>
        </p:txBody>
      </p:sp>
      <p:sp>
        <p:nvSpPr>
          <p:cNvPr id="27652" name="Slide Number Placeholder 3"/>
          <p:cNvSpPr>
            <a:spLocks noGrp="1"/>
          </p:cNvSpPr>
          <p:nvPr>
            <p:ph type="sldNum" sz="quarter" idx="12"/>
          </p:nvPr>
        </p:nvSpPr>
        <p:spPr bwMode="auto">
          <a:noFill/>
          <a:ln>
            <a:miter lim="800000"/>
            <a:headEnd/>
            <a:tailEnd/>
          </a:ln>
        </p:spPr>
        <p:txBody>
          <a:bodyPr/>
          <a:lstStyle/>
          <a:p>
            <a:fld id="{4084271C-1F99-004F-BE82-C0FAD322DEE8}" type="slidenum">
              <a:rPr lang="en-US"/>
              <a:pPr/>
              <a:t>24</a:t>
            </a:fld>
            <a:endParaRPr lang="en-US">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3071"/>
            <a:ext cx="8229600" cy="914400"/>
          </a:xfrm>
        </p:spPr>
        <p:txBody>
          <a:bodyPr/>
          <a:lstStyle/>
          <a:p>
            <a:pPr>
              <a:defRPr/>
            </a:pPr>
            <a:r>
              <a:rPr lang="en-US" sz="3400" dirty="0" smtClean="0">
                <a:solidFill>
                  <a:srgbClr val="800000"/>
                </a:solidFill>
              </a:rPr>
              <a:t>Privacy Curtains</a:t>
            </a:r>
            <a:endParaRPr lang="en-US" sz="3400" dirty="0">
              <a:solidFill>
                <a:srgbClr val="800000"/>
              </a:solidFill>
            </a:endParaRPr>
          </a:p>
        </p:txBody>
      </p:sp>
      <p:sp>
        <p:nvSpPr>
          <p:cNvPr id="19459" name="Content Placeholder 2"/>
          <p:cNvSpPr>
            <a:spLocks noGrp="1"/>
          </p:cNvSpPr>
          <p:nvPr>
            <p:ph idx="1"/>
          </p:nvPr>
        </p:nvSpPr>
        <p:spPr>
          <a:xfrm>
            <a:off x="457200" y="1324429"/>
            <a:ext cx="8229600" cy="4745038"/>
          </a:xfrm>
        </p:spPr>
        <p:txBody>
          <a:bodyPr/>
          <a:lstStyle/>
          <a:p>
            <a:pPr marL="565150" indent="-457200">
              <a:buFont typeface="Arial" pitchFamily="-106" charset="0"/>
              <a:buChar char="•"/>
            </a:pPr>
            <a:r>
              <a:rPr lang="en-US" sz="2000" dirty="0">
                <a:ea typeface="ＭＳ Ｐゴシック" pitchFamily="-106" charset="-128"/>
                <a:cs typeface="ＭＳ Ｐゴシック" pitchFamily="-106" charset="-128"/>
              </a:rPr>
              <a:t>Considered a high touch surface by the CDC; can become rapidly contaminated, especially in isolation rooms; </a:t>
            </a:r>
          </a:p>
          <a:p>
            <a:pPr marL="565150" indent="-457200">
              <a:buFont typeface="Arial" pitchFamily="-106" charset="0"/>
              <a:buChar char="•"/>
            </a:pPr>
            <a:r>
              <a:rPr lang="en-US" sz="2000" dirty="0">
                <a:ea typeface="ＭＳ Ｐゴシック" pitchFamily="-106" charset="-128"/>
                <a:cs typeface="ＭＳ Ｐゴシック" pitchFamily="-106" charset="-128"/>
              </a:rPr>
              <a:t>Organisms can survive on curtains; have been linked to outbreaks of Group A strep, CRE and more</a:t>
            </a:r>
          </a:p>
          <a:p>
            <a:pPr marL="565150" indent="-457200">
              <a:buFont typeface="Arial" pitchFamily="-106" charset="0"/>
              <a:buChar char="•"/>
            </a:pPr>
            <a:r>
              <a:rPr lang="en-US" sz="2000" dirty="0">
                <a:ea typeface="ＭＳ Ｐゴシック" pitchFamily="-106" charset="-128"/>
                <a:cs typeface="ＭＳ Ｐゴシック" pitchFamily="-106" charset="-128"/>
              </a:rPr>
              <a:t>Recommendations for frequency of curtain change:</a:t>
            </a:r>
          </a:p>
          <a:p>
            <a:pPr marL="857250" lvl="1" indent="-457200">
              <a:buFont typeface="Arial" pitchFamily="-106" charset="0"/>
              <a:buChar char="•"/>
            </a:pPr>
            <a:r>
              <a:rPr lang="en-US" sz="2200" dirty="0"/>
              <a:t>Upon patient discharge, transfer, at designated time frame or if visibly soiled</a:t>
            </a:r>
          </a:p>
          <a:p>
            <a:pPr marL="857250" lvl="1" indent="-457200">
              <a:buFont typeface="Arial" pitchFamily="-106" charset="0"/>
              <a:buChar char="•"/>
            </a:pPr>
            <a:r>
              <a:rPr lang="en-US" sz="2200" dirty="0"/>
              <a:t>Curtains can be spot-cleaned with a hydrogen-peroxide product  </a:t>
            </a:r>
            <a:r>
              <a:rPr lang="en-US" sz="1200" dirty="0"/>
              <a:t>(</a:t>
            </a:r>
            <a:r>
              <a:rPr lang="en-US" sz="1200" dirty="0" err="1"/>
              <a:t>Rutala</a:t>
            </a:r>
            <a:r>
              <a:rPr lang="en-US" sz="1200" dirty="0"/>
              <a:t>)</a:t>
            </a:r>
          </a:p>
          <a:p>
            <a:pPr marL="565150" indent="-457200">
              <a:buFont typeface="Arial" pitchFamily="-106" charset="0"/>
              <a:buChar char="•"/>
            </a:pPr>
            <a:r>
              <a:rPr lang="en-US" sz="2000" dirty="0">
                <a:ea typeface="ＭＳ Ｐゴシック" pitchFamily="-106" charset="-128"/>
                <a:cs typeface="ＭＳ Ｐゴシック" pitchFamily="-106" charset="-128"/>
              </a:rPr>
              <a:t>Antimicrobial, </a:t>
            </a:r>
            <a:r>
              <a:rPr lang="en-US" sz="2000" dirty="0" err="1">
                <a:ea typeface="ＭＳ Ｐゴシック" pitchFamily="-106" charset="-128"/>
                <a:cs typeface="ＭＳ Ｐゴシック" pitchFamily="-106" charset="-128"/>
              </a:rPr>
              <a:t>sporicidal</a:t>
            </a:r>
            <a:r>
              <a:rPr lang="en-US" sz="2000" dirty="0">
                <a:ea typeface="ＭＳ Ｐゴシック" pitchFamily="-106" charset="-128"/>
                <a:cs typeface="ＭＳ Ｐゴシック" pitchFamily="-106" charset="-128"/>
              </a:rPr>
              <a:t> and disposable curtains are commercially available  </a:t>
            </a:r>
            <a:r>
              <a:rPr lang="en-US" sz="1200" dirty="0">
                <a:ea typeface="ＭＳ Ｐゴシック" pitchFamily="-106" charset="-128"/>
                <a:cs typeface="ＭＳ Ｐゴシック" pitchFamily="-106" charset="-128"/>
              </a:rPr>
              <a:t>(APIC Text 2013, MMWR 2003, </a:t>
            </a:r>
            <a:r>
              <a:rPr lang="en-US" sz="1200" dirty="0" err="1">
                <a:ea typeface="ＭＳ Ｐゴシック" pitchFamily="-106" charset="-128"/>
                <a:cs typeface="ＭＳ Ｐゴシック" pitchFamily="-106" charset="-128"/>
              </a:rPr>
              <a:t>Kotsanas</a:t>
            </a:r>
            <a:r>
              <a:rPr lang="en-US" sz="1200" dirty="0">
                <a:ea typeface="ＭＳ Ｐゴシック" pitchFamily="-106" charset="-128"/>
                <a:cs typeface="ＭＳ Ｐゴシック" pitchFamily="-106" charset="-128"/>
              </a:rPr>
              <a:t>)</a:t>
            </a:r>
          </a:p>
          <a:p>
            <a:pPr marL="857250" lvl="1" indent="-457200">
              <a:buFont typeface="Arial" pitchFamily="-106" charset="0"/>
              <a:buChar char="•"/>
            </a:pPr>
            <a:r>
              <a:rPr lang="en-US" sz="2200" dirty="0"/>
              <a:t>May lessen labor costs</a:t>
            </a:r>
          </a:p>
          <a:p>
            <a:pPr marL="565150" indent="-457200"/>
            <a:endParaRPr lang="en-US" dirty="0">
              <a:ea typeface="ＭＳ Ｐゴシック" pitchFamily="-106" charset="-128"/>
              <a:cs typeface="ＭＳ Ｐゴシック" pitchFamily="-106" charset="-128"/>
            </a:endParaRPr>
          </a:p>
          <a:p>
            <a:pPr marL="565150" indent="-457200"/>
            <a:endParaRPr lang="en-US" dirty="0">
              <a:ea typeface="ＭＳ Ｐゴシック" pitchFamily="-106" charset="-128"/>
              <a:cs typeface="ＭＳ Ｐゴシック" pitchFamily="-106" charset="-128"/>
            </a:endParaRPr>
          </a:p>
          <a:p>
            <a:pPr marL="565150" indent="-457200"/>
            <a:endParaRPr lang="en-US" dirty="0">
              <a:ea typeface="ＭＳ Ｐゴシック" pitchFamily="-106" charset="-128"/>
              <a:cs typeface="ＭＳ Ｐゴシック" pitchFamily="-106" charset="-128"/>
            </a:endParaRPr>
          </a:p>
          <a:p>
            <a:pPr marL="565150" indent="-457200"/>
            <a:endParaRPr lang="en-US" dirty="0">
              <a:ea typeface="ＭＳ Ｐゴシック" pitchFamily="-106" charset="-128"/>
              <a:cs typeface="ＭＳ Ｐゴシック" pitchFamily="-106" charset="-128"/>
            </a:endParaRPr>
          </a:p>
        </p:txBody>
      </p:sp>
      <p:sp>
        <p:nvSpPr>
          <p:cNvPr id="28676" name="Slide Number Placeholder 3"/>
          <p:cNvSpPr>
            <a:spLocks noGrp="1"/>
          </p:cNvSpPr>
          <p:nvPr>
            <p:ph type="sldNum" sz="quarter" idx="12"/>
          </p:nvPr>
        </p:nvSpPr>
        <p:spPr bwMode="auto">
          <a:noFill/>
          <a:ln>
            <a:miter lim="800000"/>
            <a:headEnd/>
            <a:tailEnd/>
          </a:ln>
        </p:spPr>
        <p:txBody>
          <a:bodyPr/>
          <a:lstStyle/>
          <a:p>
            <a:fld id="{CB0A8C10-4138-CB4B-A64D-D4525DF8756A}" type="slidenum">
              <a:rPr lang="en-US"/>
              <a:pPr/>
              <a:t>25</a:t>
            </a:fld>
            <a:endParaRPr lang="en-US">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328"/>
            <a:ext cx="8229600" cy="877888"/>
          </a:xfrm>
        </p:spPr>
        <p:txBody>
          <a:bodyPr/>
          <a:lstStyle/>
          <a:p>
            <a:pPr>
              <a:defRPr/>
            </a:pPr>
            <a:r>
              <a:rPr lang="en-US" sz="3400" dirty="0" smtClean="0">
                <a:solidFill>
                  <a:srgbClr val="800000"/>
                </a:solidFill>
              </a:rPr>
              <a:t>Carpeting</a:t>
            </a:r>
            <a:endParaRPr lang="en-US" sz="3400" dirty="0">
              <a:solidFill>
                <a:srgbClr val="800000"/>
              </a:solidFill>
            </a:endParaRPr>
          </a:p>
        </p:txBody>
      </p:sp>
      <p:sp>
        <p:nvSpPr>
          <p:cNvPr id="29699" name="Content Placeholder 2"/>
          <p:cNvSpPr>
            <a:spLocks noGrp="1"/>
          </p:cNvSpPr>
          <p:nvPr>
            <p:ph idx="1"/>
          </p:nvPr>
        </p:nvSpPr>
        <p:spPr>
          <a:xfrm>
            <a:off x="457200" y="1414446"/>
            <a:ext cx="8229600" cy="4745038"/>
          </a:xfrm>
        </p:spPr>
        <p:txBody>
          <a:bodyPr>
            <a:normAutofit fontScale="92500" lnSpcReduction="10000"/>
          </a:bodyPr>
          <a:lstStyle/>
          <a:p>
            <a:pPr>
              <a:buFont typeface="Arial" pitchFamily="-106" charset="0"/>
              <a:buChar char="•"/>
            </a:pPr>
            <a:r>
              <a:rPr lang="en-US" sz="2200" dirty="0">
                <a:ea typeface="ＭＳ Ｐゴシック" pitchFamily="-106" charset="-128"/>
                <a:cs typeface="ＭＳ Ｐゴシック" pitchFamily="-106" charset="-128"/>
              </a:rPr>
              <a:t>While more bacteria can be found on carpeting than floors, there is no evidence that carpeting is linked to increased risk of </a:t>
            </a:r>
            <a:r>
              <a:rPr lang="en-US" sz="2200" dirty="0" err="1">
                <a:ea typeface="ＭＳ Ｐゴシック" pitchFamily="-106" charset="-128"/>
                <a:cs typeface="ＭＳ Ｐゴシック" pitchFamily="-106" charset="-128"/>
              </a:rPr>
              <a:t>HAIs</a:t>
            </a:r>
            <a:endParaRPr lang="en-US" sz="2200" dirty="0">
              <a:ea typeface="ＭＳ Ｐゴシック" pitchFamily="-106" charset="-128"/>
              <a:cs typeface="ＭＳ Ｐゴシック" pitchFamily="-106" charset="-128"/>
            </a:endParaRPr>
          </a:p>
          <a:p>
            <a:pPr>
              <a:buFont typeface="Arial" pitchFamily="-106" charset="0"/>
              <a:buChar char="•"/>
            </a:pPr>
            <a:r>
              <a:rPr lang="en-US" sz="2200" dirty="0">
                <a:solidFill>
                  <a:schemeClr val="accent2"/>
                </a:solidFill>
                <a:ea typeface="ＭＳ Ｐゴシック" pitchFamily="-106" charset="-128"/>
                <a:cs typeface="ＭＳ Ｐゴシック" pitchFamily="-106" charset="-128"/>
              </a:rPr>
              <a:t>Not recommended for clinical areas</a:t>
            </a:r>
          </a:p>
          <a:p>
            <a:pPr>
              <a:buFont typeface="Arial" pitchFamily="-106" charset="0"/>
              <a:buChar char="•"/>
            </a:pPr>
            <a:r>
              <a:rPr lang="en-US" sz="2200" dirty="0">
                <a:ea typeface="ＭＳ Ｐゴシック" pitchFamily="-106" charset="-128"/>
                <a:cs typeface="ＭＳ Ｐゴシック" pitchFamily="-106" charset="-128"/>
              </a:rPr>
              <a:t>Need to be regularly vacuumed</a:t>
            </a:r>
          </a:p>
          <a:p>
            <a:pPr>
              <a:buFont typeface="Arial" pitchFamily="-106" charset="0"/>
              <a:buChar char="•"/>
            </a:pPr>
            <a:r>
              <a:rPr lang="en-US" sz="2200" dirty="0">
                <a:solidFill>
                  <a:schemeClr val="accent2"/>
                </a:solidFill>
                <a:ea typeface="ＭＳ Ｐゴシック" pitchFamily="-106" charset="-128"/>
                <a:cs typeface="ＭＳ Ｐゴシック" pitchFamily="-106" charset="-128"/>
              </a:rPr>
              <a:t>For liquid spill, extract excess to greatest extent possible</a:t>
            </a:r>
          </a:p>
          <a:p>
            <a:pPr>
              <a:buFont typeface="Arial" pitchFamily="-106" charset="0"/>
              <a:buChar char="•"/>
            </a:pPr>
            <a:r>
              <a:rPr lang="en-US" sz="2200" dirty="0">
                <a:ea typeface="ＭＳ Ｐゴシック" pitchFamily="-106" charset="-128"/>
                <a:cs typeface="ＭＳ Ｐゴシック" pitchFamily="-106" charset="-128"/>
              </a:rPr>
              <a:t>Steam clean if carpet can tolerate it; let dry for 72 hrs to prevent growth of mold</a:t>
            </a:r>
          </a:p>
          <a:p>
            <a:pPr>
              <a:buFont typeface="Arial" pitchFamily="-106" charset="0"/>
              <a:buChar char="•"/>
            </a:pPr>
            <a:r>
              <a:rPr lang="en-US" sz="2200" dirty="0">
                <a:solidFill>
                  <a:schemeClr val="accent2"/>
                </a:solidFill>
                <a:ea typeface="ＭＳ Ｐゴシック" pitchFamily="-106" charset="-128"/>
                <a:cs typeface="ＭＳ Ｐゴシック" pitchFamily="-106" charset="-128"/>
              </a:rPr>
              <a:t>If disinfection needed, test disinfectant on a small area prior to use for colorfastness</a:t>
            </a:r>
          </a:p>
          <a:p>
            <a:pPr>
              <a:buFont typeface="Arial" pitchFamily="-106" charset="0"/>
              <a:buChar char="•"/>
            </a:pPr>
            <a:r>
              <a:rPr lang="en-US" sz="2200" dirty="0">
                <a:ea typeface="ＭＳ Ｐゴシック" pitchFamily="-106" charset="-128"/>
                <a:cs typeface="ＭＳ Ｐゴシック" pitchFamily="-106" charset="-128"/>
              </a:rPr>
              <a:t>If methods unsuccessful, carpet may need to be discarded</a:t>
            </a:r>
          </a:p>
          <a:p>
            <a:pPr marL="1143000" lvl="4" indent="0">
              <a:buFont typeface="Georgia" pitchFamily="-106" charset="0"/>
              <a:buNone/>
            </a:pPr>
            <a:r>
              <a:rPr lang="en-US" sz="1200" dirty="0">
                <a:ea typeface="ＭＳ Ｐゴシック" pitchFamily="-106" charset="-128"/>
              </a:rPr>
              <a:t>			</a:t>
            </a:r>
            <a:r>
              <a:rPr lang="en-US" sz="1297" dirty="0">
                <a:ea typeface="ＭＳ Ｐゴシック" pitchFamily="-106" charset="-128"/>
              </a:rPr>
              <a:t>(MMWR 2003, APIC Text 2014, </a:t>
            </a:r>
            <a:r>
              <a:rPr lang="en-US" sz="1297" dirty="0" err="1">
                <a:ea typeface="ＭＳ Ｐゴシック" pitchFamily="-106" charset="-128"/>
              </a:rPr>
              <a:t>Cadnum</a:t>
            </a:r>
            <a:r>
              <a:rPr lang="en-US" sz="1297" dirty="0">
                <a:ea typeface="ＭＳ Ｐゴシック" pitchFamily="-106" charset="-128"/>
              </a:rPr>
              <a:t>, </a:t>
            </a:r>
            <a:r>
              <a:rPr lang="en-US" sz="1297" dirty="0" err="1">
                <a:ea typeface="ＭＳ Ｐゴシック" pitchFamily="-106" charset="-128"/>
              </a:rPr>
              <a:t>Rutala</a:t>
            </a:r>
            <a:r>
              <a:rPr lang="en-US" sz="1297" dirty="0">
                <a:ea typeface="ＭＳ Ｐゴシック" pitchFamily="-106" charset="-128"/>
              </a:rPr>
              <a:t>)</a:t>
            </a:r>
          </a:p>
          <a:p>
            <a:endParaRPr lang="en-US" sz="2000" dirty="0">
              <a:ea typeface="ＭＳ Ｐゴシック" pitchFamily="-106" charset="-128"/>
              <a:cs typeface="ＭＳ Ｐゴシック" pitchFamily="-106" charset="-128"/>
            </a:endParaRPr>
          </a:p>
        </p:txBody>
      </p:sp>
      <p:sp>
        <p:nvSpPr>
          <p:cNvPr id="29700" name="Slide Number Placeholder 3"/>
          <p:cNvSpPr>
            <a:spLocks noGrp="1"/>
          </p:cNvSpPr>
          <p:nvPr>
            <p:ph type="sldNum" sz="quarter" idx="12"/>
          </p:nvPr>
        </p:nvSpPr>
        <p:spPr bwMode="auto">
          <a:noFill/>
          <a:ln>
            <a:miter lim="800000"/>
            <a:headEnd/>
            <a:tailEnd/>
          </a:ln>
        </p:spPr>
        <p:txBody>
          <a:bodyPr/>
          <a:lstStyle/>
          <a:p>
            <a:fld id="{C0EE9F49-7619-934D-A32E-353B253E37F5}" type="slidenum">
              <a:rPr lang="en-US"/>
              <a:pPr/>
              <a:t>26</a:t>
            </a:fld>
            <a:endParaRPr lang="en-US">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3301"/>
            <a:ext cx="8229600" cy="877888"/>
          </a:xfrm>
        </p:spPr>
        <p:txBody>
          <a:bodyPr/>
          <a:lstStyle/>
          <a:p>
            <a:pPr>
              <a:defRPr/>
            </a:pPr>
            <a:r>
              <a:rPr lang="en-US" sz="3400" dirty="0" smtClean="0">
                <a:solidFill>
                  <a:srgbClr val="800000"/>
                </a:solidFill>
              </a:rPr>
              <a:t>Toilet Bowl Brushes </a:t>
            </a:r>
            <a:endParaRPr lang="en-US" sz="3400" dirty="0">
              <a:solidFill>
                <a:srgbClr val="800000"/>
              </a:solidFill>
            </a:endParaRPr>
          </a:p>
        </p:txBody>
      </p:sp>
      <p:sp>
        <p:nvSpPr>
          <p:cNvPr id="27651" name="Content Placeholder 2"/>
          <p:cNvSpPr>
            <a:spLocks noGrp="1"/>
          </p:cNvSpPr>
          <p:nvPr>
            <p:ph idx="1"/>
          </p:nvPr>
        </p:nvSpPr>
        <p:spPr>
          <a:xfrm>
            <a:off x="457200" y="1301189"/>
            <a:ext cx="8229600" cy="4745038"/>
          </a:xfrm>
        </p:spPr>
        <p:txBody>
          <a:bodyPr>
            <a:normAutofit lnSpcReduction="10000"/>
          </a:bodyPr>
          <a:lstStyle/>
          <a:p>
            <a:pPr marL="450850" indent="-342900">
              <a:buFont typeface="Arial" pitchFamily="-106" charset="0"/>
              <a:buChar char="•"/>
            </a:pPr>
            <a:r>
              <a:rPr lang="en-US" dirty="0">
                <a:ea typeface="ＭＳ Ｐゴシック" pitchFamily="-106" charset="-128"/>
                <a:cs typeface="ＭＳ Ｐゴシック" pitchFamily="-106" charset="-128"/>
              </a:rPr>
              <a:t>Toilet bowls represent an underappreciated source of contamination: a brush can carry pathogens from room to room</a:t>
            </a:r>
          </a:p>
          <a:p>
            <a:pPr marL="742950" lvl="1" indent="-342900">
              <a:buFont typeface="Arial" pitchFamily="-106" charset="0"/>
              <a:buChar char="•"/>
            </a:pPr>
            <a:r>
              <a:rPr lang="en-US" sz="2200" dirty="0"/>
              <a:t>78% surfaces in a bathroom and 81% aerosols from flushing contained enteric viruses</a:t>
            </a:r>
          </a:p>
          <a:p>
            <a:pPr marL="742950" lvl="1" indent="-342900">
              <a:buFont typeface="Arial" pitchFamily="-106" charset="0"/>
              <a:buChar char="•"/>
            </a:pPr>
            <a:r>
              <a:rPr lang="en-US" sz="2200" i="1" dirty="0"/>
              <a:t>C. diff </a:t>
            </a:r>
            <a:r>
              <a:rPr lang="en-US" sz="2200" dirty="0"/>
              <a:t>has been recovered from 10” above the toilet seat; contamination continued for 90 min after flush </a:t>
            </a:r>
            <a:r>
              <a:rPr lang="en-US" sz="1200" dirty="0"/>
              <a:t>(yuck factor)</a:t>
            </a:r>
            <a:endParaRPr lang="en-US" sz="2200" dirty="0"/>
          </a:p>
          <a:p>
            <a:pPr marL="450850" indent="-342900">
              <a:buFont typeface="Arial" pitchFamily="-106" charset="0"/>
              <a:buChar char="•"/>
            </a:pPr>
            <a:r>
              <a:rPr lang="en-US" dirty="0">
                <a:ea typeface="ＭＳ Ｐゴシック" pitchFamily="-106" charset="-128"/>
                <a:cs typeface="ＭＳ Ｐゴシック" pitchFamily="-106" charset="-128"/>
              </a:rPr>
              <a:t>No guidance is provided in the literature on how to disinfect brushes after use </a:t>
            </a:r>
          </a:p>
          <a:p>
            <a:pPr marL="450850" indent="-342900">
              <a:buFont typeface="Arial" pitchFamily="-106" charset="0"/>
              <a:buChar char="•"/>
            </a:pPr>
            <a:r>
              <a:rPr lang="en-US" dirty="0">
                <a:ea typeface="ＭＳ Ｐゴシック" pitchFamily="-106" charset="-128"/>
                <a:cs typeface="ＭＳ Ｐゴシック" pitchFamily="-106" charset="-128"/>
              </a:rPr>
              <a:t>Guidance from Canada suggests leaving the brush in the room, use of disposable brushes, or devising a method to disinfect brushes between patient rooms.</a:t>
            </a:r>
          </a:p>
          <a:p>
            <a:pPr marL="450850" indent="-342900">
              <a:buFont typeface="Arial" pitchFamily="-106" charset="0"/>
              <a:buChar char="•"/>
            </a:pPr>
            <a:endParaRPr lang="en-US" dirty="0">
              <a:ea typeface="ＭＳ Ｐゴシック" pitchFamily="-106" charset="-128"/>
              <a:cs typeface="ＭＳ Ｐゴシック" pitchFamily="-106" charset="-128"/>
            </a:endParaRPr>
          </a:p>
        </p:txBody>
      </p:sp>
      <p:sp>
        <p:nvSpPr>
          <p:cNvPr id="30724" name="Slide Number Placeholder 3"/>
          <p:cNvSpPr>
            <a:spLocks noGrp="1"/>
          </p:cNvSpPr>
          <p:nvPr>
            <p:ph type="sldNum" sz="quarter" idx="12"/>
          </p:nvPr>
        </p:nvSpPr>
        <p:spPr bwMode="auto">
          <a:noFill/>
          <a:ln>
            <a:miter lim="800000"/>
            <a:headEnd/>
            <a:tailEnd/>
          </a:ln>
        </p:spPr>
        <p:txBody>
          <a:bodyPr/>
          <a:lstStyle/>
          <a:p>
            <a:fld id="{BDB902D9-6F3E-E747-BF53-552D33C6F6DF}" type="slidenum">
              <a:rPr lang="en-US"/>
              <a:pPr/>
              <a:t>27</a:t>
            </a:fld>
            <a:endParaRPr lang="en-US">
              <a:solidFill>
                <a:schemeClr val="bg1"/>
              </a:solidFill>
            </a:endParaRPr>
          </a:p>
        </p:txBody>
      </p:sp>
      <p:sp>
        <p:nvSpPr>
          <p:cNvPr id="30725" name="TextBox 2"/>
          <p:cNvSpPr txBox="1">
            <a:spLocks noChangeArrowheads="1"/>
          </p:cNvSpPr>
          <p:nvPr/>
        </p:nvSpPr>
        <p:spPr bwMode="auto">
          <a:xfrm>
            <a:off x="3200400" y="6262688"/>
            <a:ext cx="4800600" cy="276225"/>
          </a:xfrm>
          <a:prstGeom prst="rect">
            <a:avLst/>
          </a:prstGeom>
          <a:noFill/>
          <a:ln w="9525">
            <a:noFill/>
            <a:miter lim="800000"/>
            <a:headEnd/>
            <a:tailEnd/>
          </a:ln>
        </p:spPr>
        <p:txBody>
          <a:bodyPr>
            <a:prstTxWarp prst="textNoShape">
              <a:avLst/>
            </a:prstTxWarp>
            <a:spAutoFit/>
          </a:bodyPr>
          <a:lstStyle/>
          <a:p>
            <a:r>
              <a:rPr lang="en-US" sz="1200"/>
              <a:t>(Veroni, Best, Alfa, Canadian Prov Inf Disease Adv Comm, Best)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355"/>
            <a:ext cx="8229600" cy="762000"/>
          </a:xfrm>
        </p:spPr>
        <p:txBody>
          <a:bodyPr/>
          <a:lstStyle/>
          <a:p>
            <a:pPr>
              <a:defRPr/>
            </a:pPr>
            <a:r>
              <a:rPr lang="en-US" sz="3400" dirty="0" smtClean="0">
                <a:solidFill>
                  <a:srgbClr val="800000"/>
                </a:solidFill>
              </a:rPr>
              <a:t>Miscellaneous</a:t>
            </a:r>
            <a:endParaRPr lang="en-US" sz="3400" dirty="0">
              <a:solidFill>
                <a:srgbClr val="800000"/>
              </a:solidFill>
            </a:endParaRPr>
          </a:p>
        </p:txBody>
      </p:sp>
      <p:sp>
        <p:nvSpPr>
          <p:cNvPr id="3" name="Content Placeholder 2"/>
          <p:cNvSpPr>
            <a:spLocks noGrp="1"/>
          </p:cNvSpPr>
          <p:nvPr>
            <p:ph idx="1"/>
          </p:nvPr>
        </p:nvSpPr>
        <p:spPr>
          <a:xfrm>
            <a:off x="457200" y="1123355"/>
            <a:ext cx="8229600" cy="4745038"/>
          </a:xfrm>
        </p:spPr>
        <p:txBody>
          <a:bodyPr>
            <a:normAutofit lnSpcReduction="10000"/>
          </a:bodyPr>
          <a:lstStyle/>
          <a:p>
            <a:r>
              <a:rPr lang="en-US" dirty="0">
                <a:ea typeface="ＭＳ Ｐゴシック" pitchFamily="-106" charset="-128"/>
                <a:cs typeface="ＭＳ Ｐゴシック" pitchFamily="-106" charset="-128"/>
              </a:rPr>
              <a:t>Vacuum Cleaners</a:t>
            </a:r>
          </a:p>
          <a:p>
            <a:pPr lvl="1">
              <a:buFont typeface="Arial" pitchFamily="-106" charset="0"/>
              <a:buChar char="•"/>
            </a:pPr>
            <a:r>
              <a:rPr lang="en-US" sz="2000" dirty="0"/>
              <a:t>Should have a HEPA* filter, be in good working order. If plumes of dust are coming from bag, shut down immediately and send it for repair</a:t>
            </a:r>
          </a:p>
          <a:p>
            <a:r>
              <a:rPr lang="en-US" dirty="0">
                <a:ea typeface="ＭＳ Ｐゴシック" pitchFamily="-106" charset="-128"/>
                <a:cs typeface="ＭＳ Ｐゴシック" pitchFamily="-106" charset="-128"/>
              </a:rPr>
              <a:t>Mattresses – Don’t let the bed bugs bite!</a:t>
            </a:r>
          </a:p>
          <a:p>
            <a:pPr lvl="1">
              <a:buFont typeface="Arial" pitchFamily="-106" charset="0"/>
              <a:buChar char="•"/>
            </a:pPr>
            <a:r>
              <a:rPr lang="en-US" sz="2000" dirty="0"/>
              <a:t>FDA issued warning in 2013 after HAI pathogens were cultured from mattresses after terminal cleaning</a:t>
            </a:r>
          </a:p>
          <a:p>
            <a:pPr marL="962025" lvl="2" indent="-285750"/>
            <a:r>
              <a:rPr lang="en-US" sz="1800" dirty="0">
                <a:solidFill>
                  <a:srgbClr val="A04DA3"/>
                </a:solidFill>
                <a:ea typeface="ＭＳ Ｐゴシック" pitchFamily="-106" charset="-128"/>
              </a:rPr>
              <a:t>Need same attention for cleaning and disinfection as other objects in room</a:t>
            </a:r>
          </a:p>
          <a:p>
            <a:pPr lvl="1">
              <a:buFont typeface="Arial" pitchFamily="-106" charset="0"/>
              <a:buChar char="•"/>
            </a:pPr>
            <a:r>
              <a:rPr lang="en-US" sz="2000" dirty="0"/>
              <a:t>Cover should be intact, fluid-impervious; inspect regularly and replace if torn, cracked or there are holes in the cover</a:t>
            </a:r>
          </a:p>
          <a:p>
            <a:pPr marL="962025" lvl="2" indent="-285750"/>
            <a:r>
              <a:rPr lang="en-US" sz="1800" dirty="0">
                <a:solidFill>
                  <a:srgbClr val="A04DA3"/>
                </a:solidFill>
                <a:ea typeface="ＭＳ Ｐゴシック" pitchFamily="-106" charset="-128"/>
              </a:rPr>
              <a:t>Not intended as a pin cushion for syringes</a:t>
            </a:r>
          </a:p>
          <a:p>
            <a:pPr lvl="1">
              <a:buFont typeface="Arial" pitchFamily="-106" charset="0"/>
              <a:buChar char="•"/>
            </a:pPr>
            <a:r>
              <a:rPr lang="en-US" sz="2000" dirty="0" err="1"/>
              <a:t>Launderable</a:t>
            </a:r>
            <a:r>
              <a:rPr lang="en-US" sz="2000" dirty="0"/>
              <a:t> mattress covers were shown to decrease CDI by 50% in two long term acute care facilities  </a:t>
            </a:r>
            <a:r>
              <a:rPr lang="en-US" sz="1400" dirty="0"/>
              <a:t>(Hooker)</a:t>
            </a:r>
          </a:p>
          <a:p>
            <a:pPr lvl="1"/>
            <a:endParaRPr lang="en-US" sz="2000" dirty="0"/>
          </a:p>
          <a:p>
            <a:endParaRPr lang="en-US" dirty="0">
              <a:ea typeface="ＭＳ Ｐゴシック" pitchFamily="-106" charset="-128"/>
              <a:cs typeface="ＭＳ Ｐゴシック" pitchFamily="-106" charset="-128"/>
            </a:endParaRPr>
          </a:p>
        </p:txBody>
      </p:sp>
      <p:sp>
        <p:nvSpPr>
          <p:cNvPr id="31748" name="Slide Number Placeholder 3"/>
          <p:cNvSpPr>
            <a:spLocks noGrp="1"/>
          </p:cNvSpPr>
          <p:nvPr>
            <p:ph type="sldNum" sz="quarter" idx="12"/>
          </p:nvPr>
        </p:nvSpPr>
        <p:spPr bwMode="auto">
          <a:noFill/>
          <a:ln>
            <a:miter lim="800000"/>
            <a:headEnd/>
            <a:tailEnd/>
          </a:ln>
        </p:spPr>
        <p:txBody>
          <a:bodyPr/>
          <a:lstStyle/>
          <a:p>
            <a:fld id="{290D1AAA-262D-7A42-A0ED-78EF2D8829C4}" type="slidenum">
              <a:rPr lang="en-US"/>
              <a:pPr/>
              <a:t>28</a:t>
            </a:fld>
            <a:endParaRPr lang="en-US">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679"/>
            <a:ext cx="8229600" cy="762000"/>
          </a:xfrm>
        </p:spPr>
        <p:txBody>
          <a:bodyPr/>
          <a:lstStyle/>
          <a:p>
            <a:pPr>
              <a:defRPr/>
            </a:pPr>
            <a:r>
              <a:rPr lang="en-US" sz="3400" dirty="0" smtClean="0">
                <a:solidFill>
                  <a:srgbClr val="800000"/>
                </a:solidFill>
              </a:rPr>
              <a:t>More Miscellaneous</a:t>
            </a:r>
            <a:endParaRPr lang="en-US" sz="3400" dirty="0">
              <a:solidFill>
                <a:srgbClr val="800000"/>
              </a:solidFill>
            </a:endParaRPr>
          </a:p>
        </p:txBody>
      </p:sp>
      <p:sp>
        <p:nvSpPr>
          <p:cNvPr id="3" name="Content Placeholder 2"/>
          <p:cNvSpPr>
            <a:spLocks noGrp="1"/>
          </p:cNvSpPr>
          <p:nvPr>
            <p:ph idx="1"/>
          </p:nvPr>
        </p:nvSpPr>
        <p:spPr>
          <a:xfrm>
            <a:off x="457200" y="1285875"/>
            <a:ext cx="8229600" cy="4745038"/>
          </a:xfrm>
        </p:spPr>
        <p:txBody>
          <a:bodyPr>
            <a:normAutofit fontScale="85000" lnSpcReduction="10000"/>
          </a:bodyPr>
          <a:lstStyle/>
          <a:p>
            <a:r>
              <a:rPr lang="en-US" dirty="0">
                <a:ea typeface="ＭＳ Ｐゴシック" pitchFamily="-106" charset="-128"/>
                <a:cs typeface="ＭＳ Ｐゴシック" pitchFamily="-106" charset="-128"/>
              </a:rPr>
              <a:t>Mold</a:t>
            </a:r>
          </a:p>
          <a:p>
            <a:pPr>
              <a:buFont typeface="Arial" pitchFamily="-106" charset="0"/>
              <a:buChar char="•"/>
            </a:pPr>
            <a:r>
              <a:rPr lang="en-US" sz="2100" dirty="0">
                <a:ea typeface="ＭＳ Ｐゴシック" pitchFamily="-106" charset="-128"/>
                <a:cs typeface="ＭＳ Ｐゴシック" pitchFamily="-106" charset="-128"/>
              </a:rPr>
              <a:t>Mold is associated with high mortality in </a:t>
            </a:r>
            <a:r>
              <a:rPr lang="en-US" sz="2100" dirty="0" err="1">
                <a:ea typeface="ＭＳ Ｐゴシック" pitchFamily="-106" charset="-128"/>
                <a:cs typeface="ＭＳ Ｐゴシック" pitchFamily="-106" charset="-128"/>
              </a:rPr>
              <a:t>immunocompromised</a:t>
            </a:r>
            <a:r>
              <a:rPr lang="en-US" sz="2100" dirty="0">
                <a:ea typeface="ＭＳ Ｐゴシック" pitchFamily="-106" charset="-128"/>
                <a:cs typeface="ＭＳ Ｐゴシック" pitchFamily="-106" charset="-128"/>
              </a:rPr>
              <a:t> persons</a:t>
            </a:r>
          </a:p>
          <a:p>
            <a:pPr>
              <a:buFont typeface="Arial" pitchFamily="-106" charset="0"/>
              <a:buChar char="•"/>
            </a:pPr>
            <a:r>
              <a:rPr lang="en-US" sz="2100" dirty="0">
                <a:ea typeface="ＭＳ Ｐゴシック" pitchFamily="-106" charset="-128"/>
                <a:cs typeface="ＭＳ Ｐゴシック" pitchFamily="-106" charset="-128"/>
              </a:rPr>
              <a:t>Key to cleaning up mold to control the source of moisture</a:t>
            </a:r>
          </a:p>
          <a:p>
            <a:pPr>
              <a:buFont typeface="Arial" pitchFamily="-106" charset="0"/>
              <a:buChar char="•"/>
            </a:pPr>
            <a:r>
              <a:rPr lang="en-US" sz="2100" dirty="0">
                <a:ea typeface="ＭＳ Ｐゴシック" pitchFamily="-106" charset="-128"/>
                <a:cs typeface="ＭＳ Ｐゴシック" pitchFamily="-106" charset="-128"/>
              </a:rPr>
              <a:t>The EPA has issued guidance</a:t>
            </a:r>
          </a:p>
          <a:p>
            <a:pPr>
              <a:buFont typeface="Arial" pitchFamily="-106" charset="0"/>
              <a:buChar char="•"/>
            </a:pPr>
            <a:r>
              <a:rPr lang="en-US" sz="2100" dirty="0">
                <a:ea typeface="ＭＳ Ｐゴシック" pitchFamily="-106" charset="-128"/>
                <a:cs typeface="ＭＳ Ｐゴシック" pitchFamily="-106" charset="-128"/>
              </a:rPr>
              <a:t>Bleach is not  effective against mold on porous surfaces</a:t>
            </a:r>
          </a:p>
          <a:p>
            <a:endParaRPr lang="en-US" sz="800" dirty="0">
              <a:ea typeface="ＭＳ Ｐゴシック" pitchFamily="-106" charset="-128"/>
              <a:cs typeface="ＭＳ Ｐゴシック" pitchFamily="-106" charset="-128"/>
            </a:endParaRPr>
          </a:p>
          <a:p>
            <a:r>
              <a:rPr lang="en-US" dirty="0">
                <a:ea typeface="ＭＳ Ｐゴシック" pitchFamily="-106" charset="-128"/>
                <a:cs typeface="ＭＳ Ｐゴシック" pitchFamily="-106" charset="-128"/>
              </a:rPr>
              <a:t>Ventilation Ducts</a:t>
            </a:r>
          </a:p>
          <a:p>
            <a:pPr>
              <a:buFont typeface="Arial" pitchFamily="-106" charset="0"/>
              <a:buChar char="•"/>
            </a:pPr>
            <a:r>
              <a:rPr lang="en-US" sz="2100" dirty="0">
                <a:ea typeface="ＭＳ Ｐゴシック" pitchFamily="-106" charset="-128"/>
                <a:cs typeface="ＭＳ Ｐゴシック" pitchFamily="-106" charset="-128"/>
              </a:rPr>
              <a:t>There is no written guidance on required frequency for cleaning ventilation ducts</a:t>
            </a:r>
          </a:p>
          <a:p>
            <a:pPr>
              <a:buFont typeface="Arial" pitchFamily="-106" charset="0"/>
              <a:buChar char="•"/>
            </a:pPr>
            <a:r>
              <a:rPr lang="en-US" sz="2100" dirty="0">
                <a:ea typeface="ＭＳ Ｐゴシック" pitchFamily="-106" charset="-128"/>
                <a:cs typeface="ＭＳ Ｐゴシック" pitchFamily="-106" charset="-128"/>
              </a:rPr>
              <a:t>Per expert opinion, preventive maintenance should be current (see notes page), exhaust and supply systems</a:t>
            </a:r>
            <a:r>
              <a:rPr lang="en-US" sz="2100" dirty="0" smtClean="0">
                <a:ea typeface="ＭＳ Ｐゴシック" pitchFamily="-106" charset="-128"/>
                <a:cs typeface="ＭＳ Ｐゴシック" pitchFamily="-106" charset="-128"/>
              </a:rPr>
              <a:t> every </a:t>
            </a:r>
            <a:r>
              <a:rPr lang="en-US" sz="2100" dirty="0">
                <a:ea typeface="ＭＳ Ｐゴシック" pitchFamily="-106" charset="-128"/>
                <a:cs typeface="ＭＳ Ｐゴシック" pitchFamily="-106" charset="-128"/>
              </a:rPr>
              <a:t>3 years, and supply systems</a:t>
            </a:r>
            <a:r>
              <a:rPr lang="en-US" sz="2100" dirty="0" smtClean="0">
                <a:ea typeface="ＭＳ Ｐゴシック" pitchFamily="-106" charset="-128"/>
                <a:cs typeface="ＭＳ Ｐゴシック" pitchFamily="-106" charset="-128"/>
              </a:rPr>
              <a:t> every </a:t>
            </a:r>
            <a:r>
              <a:rPr lang="en-US" sz="2100" dirty="0">
                <a:ea typeface="ＭＳ Ｐゴシック" pitchFamily="-106" charset="-128"/>
                <a:cs typeface="ＭＳ Ｐゴシック" pitchFamily="-106" charset="-128"/>
              </a:rPr>
              <a:t>5 </a:t>
            </a:r>
            <a:r>
              <a:rPr lang="en-US" sz="2100" dirty="0" smtClean="0">
                <a:ea typeface="ＭＳ Ｐゴシック" pitchFamily="-106" charset="-128"/>
                <a:cs typeface="ＭＳ Ｐゴシック" pitchFamily="-106" charset="-128"/>
              </a:rPr>
              <a:t>years</a:t>
            </a:r>
            <a:r>
              <a:rPr lang="en-US" sz="2100" dirty="0">
                <a:ea typeface="ＭＳ Ｐゴシック" pitchFamily="-106" charset="-128"/>
                <a:cs typeface="ＭＳ Ｐゴシック" pitchFamily="-106" charset="-128"/>
              </a:rPr>
              <a:t>. Clean </a:t>
            </a:r>
            <a:r>
              <a:rPr lang="en-US" sz="2100" dirty="0" smtClean="0">
                <a:ea typeface="ＭＳ Ｐゴシック" pitchFamily="-106" charset="-128"/>
                <a:cs typeface="ＭＳ Ｐゴシック" pitchFamily="-106" charset="-128"/>
              </a:rPr>
              <a:t>ventilation ducts </a:t>
            </a:r>
            <a:r>
              <a:rPr lang="en-US" sz="2100" dirty="0">
                <a:ea typeface="ＭＳ Ｐゴシック" pitchFamily="-106" charset="-128"/>
                <a:cs typeface="ＭＳ Ｐゴシック" pitchFamily="-106" charset="-128"/>
              </a:rPr>
              <a:t>as needed</a:t>
            </a:r>
          </a:p>
          <a:p>
            <a:pPr>
              <a:buFont typeface="Arial" pitchFamily="-106" charset="0"/>
              <a:buChar char="•"/>
            </a:pPr>
            <a:endParaRPr lang="en-US" dirty="0">
              <a:ea typeface="ＭＳ Ｐゴシック" pitchFamily="-106" charset="-128"/>
              <a:cs typeface="ＭＳ Ｐゴシック" pitchFamily="-106" charset="-128"/>
            </a:endParaRPr>
          </a:p>
        </p:txBody>
      </p:sp>
      <p:sp>
        <p:nvSpPr>
          <p:cNvPr id="32772" name="Slide Number Placeholder 3"/>
          <p:cNvSpPr>
            <a:spLocks noGrp="1"/>
          </p:cNvSpPr>
          <p:nvPr>
            <p:ph type="sldNum" sz="quarter" idx="12"/>
          </p:nvPr>
        </p:nvSpPr>
        <p:spPr bwMode="auto">
          <a:noFill/>
          <a:ln>
            <a:miter lim="800000"/>
            <a:headEnd/>
            <a:tailEnd/>
          </a:ln>
        </p:spPr>
        <p:txBody>
          <a:bodyPr/>
          <a:lstStyle/>
          <a:p>
            <a:fld id="{9FB7BC4D-EB58-8D45-AA71-777B62B9B6D8}" type="slidenum">
              <a:rPr lang="en-US"/>
              <a:pPr/>
              <a:t>29</a:t>
            </a:fld>
            <a:endParaRPr lang="en-US">
              <a:solidFill>
                <a:schemeClr val="bg1"/>
              </a:solidFill>
            </a:endParaRPr>
          </a:p>
        </p:txBody>
      </p:sp>
      <p:sp>
        <p:nvSpPr>
          <p:cNvPr id="32773" name="TextBox 3"/>
          <p:cNvSpPr txBox="1">
            <a:spLocks noChangeArrowheads="1"/>
          </p:cNvSpPr>
          <p:nvPr/>
        </p:nvSpPr>
        <p:spPr bwMode="auto">
          <a:xfrm>
            <a:off x="3962400" y="6030913"/>
            <a:ext cx="4114800" cy="276225"/>
          </a:xfrm>
          <a:prstGeom prst="rect">
            <a:avLst/>
          </a:prstGeom>
          <a:noFill/>
          <a:ln w="9525">
            <a:noFill/>
            <a:miter lim="800000"/>
            <a:headEnd/>
            <a:tailEnd/>
          </a:ln>
        </p:spPr>
        <p:txBody>
          <a:bodyPr>
            <a:prstTxWarp prst="textNoShape">
              <a:avLst/>
            </a:prstTxWarp>
            <a:spAutoFit/>
          </a:bodyPr>
          <a:lstStyle/>
          <a:p>
            <a:r>
              <a:rPr lang="en-US" sz="1200"/>
              <a:t>Bartley J, Eikam G (UC Irvine, personal communication)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5633"/>
            <a:ext cx="8229600" cy="762000"/>
          </a:xfrm>
        </p:spPr>
        <p:txBody>
          <a:bodyPr/>
          <a:lstStyle/>
          <a:p>
            <a:pPr>
              <a:defRPr/>
            </a:pPr>
            <a:r>
              <a:rPr lang="en-US" sz="3400" dirty="0" smtClean="0">
                <a:solidFill>
                  <a:srgbClr val="800000"/>
                </a:solidFill>
              </a:rPr>
              <a:t>Role of the Healthcare Environment</a:t>
            </a:r>
            <a:endParaRPr lang="en-US" sz="3400" dirty="0">
              <a:solidFill>
                <a:srgbClr val="800000"/>
              </a:solidFill>
            </a:endParaRPr>
          </a:p>
        </p:txBody>
      </p:sp>
      <p:sp>
        <p:nvSpPr>
          <p:cNvPr id="3" name="Content Placeholder 2"/>
          <p:cNvSpPr>
            <a:spLocks noGrp="1"/>
          </p:cNvSpPr>
          <p:nvPr>
            <p:ph idx="1"/>
          </p:nvPr>
        </p:nvSpPr>
        <p:spPr>
          <a:xfrm>
            <a:off x="457200" y="1321527"/>
            <a:ext cx="8229600" cy="4745038"/>
          </a:xfrm>
        </p:spPr>
        <p:txBody>
          <a:bodyPr>
            <a:normAutofit lnSpcReduction="10000"/>
          </a:bodyPr>
          <a:lstStyle/>
          <a:p>
            <a:pPr marL="450850" indent="-342900">
              <a:buFont typeface="Arial" pitchFamily="-106" charset="0"/>
              <a:buChar char="•"/>
            </a:pPr>
            <a:r>
              <a:rPr lang="en-US" sz="2300" dirty="0">
                <a:ea typeface="ＭＳ Ｐゴシック" pitchFamily="-106" charset="-128"/>
                <a:cs typeface="ＭＳ Ｐゴシック" pitchFamily="-106" charset="-128"/>
              </a:rPr>
              <a:t>Research shows numerous outbreaks where the environment was implicated as a reservoir for HAI pathogens </a:t>
            </a:r>
            <a:r>
              <a:rPr lang="en-US" sz="1200" dirty="0">
                <a:ea typeface="ＭＳ Ｐゴシック" pitchFamily="-106" charset="-128"/>
                <a:cs typeface="ＭＳ Ｐゴシック" pitchFamily="-106" charset="-128"/>
              </a:rPr>
              <a:t>(Currie, Weber, </a:t>
            </a:r>
            <a:r>
              <a:rPr lang="en-US" sz="1200" dirty="0" err="1">
                <a:ea typeface="ＭＳ Ｐゴシック" pitchFamily="-106" charset="-128"/>
                <a:cs typeface="ＭＳ Ｐゴシック" pitchFamily="-106" charset="-128"/>
              </a:rPr>
              <a:t>Calfee</a:t>
            </a:r>
            <a:r>
              <a:rPr lang="en-US" sz="1200" dirty="0">
                <a:ea typeface="ＭＳ Ｐゴシック" pitchFamily="-106" charset="-128"/>
                <a:cs typeface="ＭＳ Ｐゴシック" pitchFamily="-106" charset="-128"/>
              </a:rPr>
              <a:t>, AHRQ Technical Brief #22)</a:t>
            </a:r>
          </a:p>
          <a:p>
            <a:pPr marL="742950" lvl="1" indent="-342900">
              <a:buFont typeface="Arial" pitchFamily="-106" charset="0"/>
              <a:buChar char="•"/>
            </a:pPr>
            <a:r>
              <a:rPr lang="en-US" sz="1900" dirty="0"/>
              <a:t>In one outbreak, 37% objects in room were contaminated with outbreak organism </a:t>
            </a:r>
          </a:p>
          <a:p>
            <a:pPr marL="742950" lvl="1" indent="-342900">
              <a:buFont typeface="Arial" pitchFamily="-106" charset="0"/>
              <a:buChar char="•"/>
            </a:pPr>
            <a:r>
              <a:rPr lang="en-US" sz="1900" dirty="0"/>
              <a:t>Implicated objects: high touch areas, objects that go between patients (e.g. water cart, BP cuffs), privacy curtains, X-ray machines </a:t>
            </a:r>
            <a:r>
              <a:rPr lang="en-US" sz="1200" dirty="0"/>
              <a:t>(</a:t>
            </a:r>
            <a:r>
              <a:rPr lang="en-US" sz="1200" dirty="0" err="1"/>
              <a:t>Rutala</a:t>
            </a:r>
            <a:r>
              <a:rPr lang="en-US" sz="1200" dirty="0"/>
              <a:t>, HICPAC GL for </a:t>
            </a:r>
            <a:r>
              <a:rPr lang="en-US" sz="1200" dirty="0" err="1"/>
              <a:t>Isol</a:t>
            </a:r>
            <a:r>
              <a:rPr lang="en-US" sz="1200" dirty="0"/>
              <a:t> </a:t>
            </a:r>
            <a:r>
              <a:rPr lang="en-US" sz="1200" dirty="0" err="1"/>
              <a:t>Prec</a:t>
            </a:r>
            <a:r>
              <a:rPr lang="en-US" sz="1200" dirty="0"/>
              <a:t>)</a:t>
            </a:r>
          </a:p>
          <a:p>
            <a:pPr marL="450850" indent="-342900">
              <a:buFont typeface="Arial" pitchFamily="-106" charset="0"/>
              <a:buChar char="•"/>
            </a:pPr>
            <a:endParaRPr lang="en-US" sz="400" dirty="0">
              <a:ea typeface="ＭＳ Ｐゴシック" pitchFamily="-106" charset="-128"/>
              <a:cs typeface="ＭＳ Ｐゴシック" pitchFamily="-106" charset="-128"/>
            </a:endParaRPr>
          </a:p>
          <a:p>
            <a:pPr marL="450850" indent="-342900">
              <a:buFont typeface="Arial" pitchFamily="-106" charset="0"/>
              <a:buChar char="•"/>
            </a:pPr>
            <a:r>
              <a:rPr lang="en-US" sz="2300" dirty="0">
                <a:ea typeface="ＭＳ Ｐゴシック" pitchFamily="-106" charset="-128"/>
                <a:cs typeface="ＭＳ Ｐゴシック" pitchFamily="-106" charset="-128"/>
              </a:rPr>
              <a:t>Patients shed upon admission; within a few hours, their pathogens are dominant. Bacteria settle on horizontal surfaces</a:t>
            </a:r>
          </a:p>
          <a:p>
            <a:pPr marL="742950" lvl="1" indent="-342900">
              <a:buFont typeface="Arial" pitchFamily="-106" charset="0"/>
              <a:buChar char="•"/>
            </a:pPr>
            <a:r>
              <a:rPr lang="en-US" sz="1900" dirty="0"/>
              <a:t>Objects nearer the patient are more contaminated</a:t>
            </a:r>
          </a:p>
          <a:p>
            <a:pPr marL="742950" lvl="1" indent="-342900">
              <a:buFont typeface="Arial" pitchFamily="-106" charset="0"/>
              <a:buChar char="•"/>
            </a:pPr>
            <a:r>
              <a:rPr lang="en-US" sz="1900" dirty="0"/>
              <a:t>Some bacteria (e.g., MRSA, VRE, </a:t>
            </a:r>
            <a:r>
              <a:rPr lang="en-US" sz="1900" i="1" dirty="0"/>
              <a:t>C. diff</a:t>
            </a:r>
            <a:r>
              <a:rPr lang="en-US" sz="1900" dirty="0"/>
              <a:t>, </a:t>
            </a:r>
            <a:r>
              <a:rPr lang="en-US" sz="1900" i="1" dirty="0" err="1"/>
              <a:t>Acinetobacter</a:t>
            </a:r>
            <a:r>
              <a:rPr lang="en-US" sz="1900" dirty="0"/>
              <a:t> </a:t>
            </a:r>
            <a:r>
              <a:rPr lang="en-US" sz="1900" i="1" dirty="0" err="1"/>
              <a:t>spp</a:t>
            </a:r>
            <a:r>
              <a:rPr lang="en-US" sz="1900" dirty="0"/>
              <a:t>) can persist for weeks to months)</a:t>
            </a:r>
          </a:p>
          <a:p>
            <a:pPr marL="666750" lvl="2" indent="0">
              <a:buFont typeface="Arial" pitchFamily="-106" charset="0"/>
              <a:buNone/>
            </a:pPr>
            <a:r>
              <a:rPr lang="en-US" sz="1200" dirty="0">
                <a:ea typeface="ＭＳ Ｐゴシック" pitchFamily="-106" charset="-128"/>
              </a:rPr>
              <a:t>			(</a:t>
            </a:r>
            <a:r>
              <a:rPr lang="en-US" sz="1200" dirty="0" err="1">
                <a:ea typeface="ＭＳ Ｐゴシック" pitchFamily="-106" charset="-128"/>
              </a:rPr>
              <a:t>Donskey</a:t>
            </a:r>
            <a:r>
              <a:rPr lang="en-US" sz="1200" dirty="0">
                <a:ea typeface="ＭＳ Ｐゴシック" pitchFamily="-106" charset="-128"/>
              </a:rPr>
              <a:t>, Otter, Galvin, Environmental Health Perspectives)</a:t>
            </a:r>
          </a:p>
          <a:p>
            <a:pPr marL="450850" indent="-342900">
              <a:buFont typeface="Arial" pitchFamily="-106" charset="0"/>
              <a:buChar char="•"/>
            </a:pPr>
            <a:endParaRPr lang="en-US" dirty="0">
              <a:ea typeface="ＭＳ Ｐゴシック" pitchFamily="-106" charset="-128"/>
              <a:cs typeface="ＭＳ Ｐゴシック" pitchFamily="-106" charset="-128"/>
            </a:endParaRPr>
          </a:p>
          <a:p>
            <a:pPr marL="450850" indent="-342900"/>
            <a:endParaRPr lang="en-US" dirty="0">
              <a:ea typeface="ＭＳ Ｐゴシック" pitchFamily="-106" charset="-128"/>
              <a:cs typeface="ＭＳ Ｐゴシック" pitchFamily="-106" charset="-128"/>
            </a:endParaRPr>
          </a:p>
        </p:txBody>
      </p:sp>
      <p:sp>
        <p:nvSpPr>
          <p:cNvPr id="6148" name="Slide Number Placeholder 3"/>
          <p:cNvSpPr>
            <a:spLocks noGrp="1"/>
          </p:cNvSpPr>
          <p:nvPr>
            <p:ph type="sldNum" sz="quarter" idx="12"/>
          </p:nvPr>
        </p:nvSpPr>
        <p:spPr bwMode="auto">
          <a:noFill/>
          <a:ln>
            <a:miter lim="800000"/>
            <a:headEnd/>
            <a:tailEnd/>
          </a:ln>
        </p:spPr>
        <p:txBody>
          <a:bodyPr/>
          <a:lstStyle/>
          <a:p>
            <a:fld id="{67797A20-AE39-644F-ACC6-0E649D69C756}" type="slidenum">
              <a:rPr lang="en-US"/>
              <a:pPr/>
              <a:t>3</a:t>
            </a:fld>
            <a:endParaRPr lang="en-US">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2653"/>
            <a:ext cx="8229600" cy="838200"/>
          </a:xfrm>
        </p:spPr>
        <p:txBody>
          <a:bodyPr/>
          <a:lstStyle/>
          <a:p>
            <a:pPr>
              <a:defRPr/>
            </a:pPr>
            <a:r>
              <a:rPr lang="en-US" sz="3400" dirty="0" smtClean="0">
                <a:solidFill>
                  <a:srgbClr val="800000"/>
                </a:solidFill>
              </a:rPr>
              <a:t>Barriers to Thorough Cleaning</a:t>
            </a:r>
            <a:endParaRPr lang="en-US" sz="3400" dirty="0">
              <a:solidFill>
                <a:srgbClr val="800000"/>
              </a:solidFill>
            </a:endParaRPr>
          </a:p>
        </p:txBody>
      </p:sp>
      <p:sp>
        <p:nvSpPr>
          <p:cNvPr id="32771" name="Content Placeholder 2"/>
          <p:cNvSpPr>
            <a:spLocks noGrp="1"/>
          </p:cNvSpPr>
          <p:nvPr>
            <p:ph idx="1"/>
          </p:nvPr>
        </p:nvSpPr>
        <p:spPr>
          <a:xfrm>
            <a:off x="457200" y="1393798"/>
            <a:ext cx="8229600" cy="3733800"/>
          </a:xfrm>
        </p:spPr>
        <p:txBody>
          <a:bodyPr>
            <a:normAutofit fontScale="92500" lnSpcReduction="10000"/>
          </a:bodyPr>
          <a:lstStyle/>
          <a:p>
            <a:pPr marL="450850" indent="-342900">
              <a:buFont typeface="Arial" pitchFamily="-106" charset="0"/>
              <a:buChar char="•"/>
            </a:pPr>
            <a:r>
              <a:rPr lang="en-US" dirty="0">
                <a:ea typeface="ＭＳ Ｐゴシック" pitchFamily="-106" charset="-128"/>
                <a:cs typeface="ＭＳ Ｐゴシック" pitchFamily="-106" charset="-128"/>
              </a:rPr>
              <a:t>Per the AHE*, terminal cleaning should take 40-45 min, dependent upon</a:t>
            </a:r>
          </a:p>
          <a:p>
            <a:pPr marL="742950" lvl="1" indent="-342900">
              <a:buFont typeface="Arial" pitchFamily="-106" charset="0"/>
              <a:buChar char="•"/>
            </a:pPr>
            <a:r>
              <a:rPr lang="en-US" sz="2000" dirty="0"/>
              <a:t>Room size</a:t>
            </a:r>
          </a:p>
          <a:p>
            <a:pPr marL="742950" lvl="1" indent="-342900">
              <a:buFont typeface="Arial" pitchFamily="-106" charset="0"/>
              <a:buChar char="•"/>
            </a:pPr>
            <a:r>
              <a:rPr lang="en-US" sz="2000" dirty="0"/>
              <a:t>Amount of equipment and furniture</a:t>
            </a:r>
          </a:p>
          <a:p>
            <a:pPr marL="742950" lvl="1" indent="-342900">
              <a:buFont typeface="Arial" pitchFamily="-106" charset="0"/>
              <a:buChar char="•"/>
            </a:pPr>
            <a:r>
              <a:rPr lang="en-US" sz="2000" dirty="0"/>
              <a:t>Amount of clutter</a:t>
            </a:r>
          </a:p>
          <a:p>
            <a:pPr marL="450850" indent="-342900">
              <a:buFont typeface="Arial" pitchFamily="-106" charset="0"/>
              <a:buChar char="•"/>
            </a:pPr>
            <a:r>
              <a:rPr lang="en-US" dirty="0">
                <a:ea typeface="ＭＳ Ｐゴシック" pitchFamily="-106" charset="-128"/>
                <a:cs typeface="ＭＳ Ｐゴシック" pitchFamily="-106" charset="-128"/>
              </a:rPr>
              <a:t>Each facility might wish to set their own benchmark for time to be allotted for terminally cleaning a room</a:t>
            </a:r>
            <a:endParaRPr lang="en-US" dirty="0" smtClean="0">
              <a:ea typeface="ＭＳ Ｐゴシック" pitchFamily="-106" charset="-128"/>
              <a:cs typeface="ＭＳ Ｐゴシック" pitchFamily="-106" charset="-128"/>
            </a:endParaRPr>
          </a:p>
          <a:p>
            <a:pPr marL="450850" indent="-342900">
              <a:buFont typeface="Arial" pitchFamily="-106" charset="0"/>
              <a:buChar char="•"/>
            </a:pPr>
            <a:r>
              <a:rPr lang="en-US" dirty="0" smtClean="0">
                <a:ea typeface="ＭＳ Ｐゴシック" pitchFamily="-106" charset="-128"/>
                <a:cs typeface="ＭＳ Ｐゴシック" pitchFamily="-106" charset="-128"/>
              </a:rPr>
              <a:t>On </a:t>
            </a:r>
            <a:r>
              <a:rPr lang="en-US" dirty="0">
                <a:ea typeface="ＭＳ Ｐゴシック" pitchFamily="-106" charset="-128"/>
                <a:cs typeface="ＭＳ Ｐゴシック" pitchFamily="-106" charset="-128"/>
              </a:rPr>
              <a:t>pressure from clinical staff to speed the process: “Would a physician tolerate being expected to remove a gall bladder in 10 minutes?” </a:t>
            </a:r>
            <a:r>
              <a:rPr lang="en-US" sz="1400" dirty="0">
                <a:ea typeface="ＭＳ Ｐゴシック" pitchFamily="-106" charset="-128"/>
                <a:cs typeface="ＭＳ Ｐゴシック" pitchFamily="-106" charset="-128"/>
              </a:rPr>
              <a:t>(</a:t>
            </a:r>
            <a:r>
              <a:rPr lang="en-US" sz="1400" dirty="0" err="1">
                <a:ea typeface="ＭＳ Ｐゴシック" pitchFamily="-106" charset="-128"/>
                <a:cs typeface="ＭＳ Ｐゴシック" pitchFamily="-106" charset="-128"/>
              </a:rPr>
              <a:t>Pyrek</a:t>
            </a:r>
            <a:r>
              <a:rPr lang="en-US" sz="1400" dirty="0">
                <a:ea typeface="ＭＳ Ｐゴシック" pitchFamily="-106" charset="-128"/>
                <a:cs typeface="ＭＳ Ｐゴシック" pitchFamily="-106" charset="-128"/>
              </a:rPr>
              <a:t>)</a:t>
            </a:r>
          </a:p>
        </p:txBody>
      </p:sp>
      <p:sp>
        <p:nvSpPr>
          <p:cNvPr id="33796" name="Slide Number Placeholder 3"/>
          <p:cNvSpPr>
            <a:spLocks noGrp="1"/>
          </p:cNvSpPr>
          <p:nvPr>
            <p:ph type="sldNum" sz="quarter" idx="12"/>
          </p:nvPr>
        </p:nvSpPr>
        <p:spPr bwMode="auto">
          <a:noFill/>
          <a:ln>
            <a:miter lim="800000"/>
            <a:headEnd/>
            <a:tailEnd/>
          </a:ln>
        </p:spPr>
        <p:txBody>
          <a:bodyPr/>
          <a:lstStyle/>
          <a:p>
            <a:fld id="{3FD8A4E6-C876-9E4C-BA88-382DF3769F19}" type="slidenum">
              <a:rPr lang="en-US"/>
              <a:pPr/>
              <a:t>30</a:t>
            </a:fld>
            <a:endParaRPr lang="en-US">
              <a:solidFill>
                <a:schemeClr val="bg1"/>
              </a:solidFill>
            </a:endParaRPr>
          </a:p>
        </p:txBody>
      </p:sp>
      <p:sp>
        <p:nvSpPr>
          <p:cNvPr id="33797" name="TextBox 2"/>
          <p:cNvSpPr txBox="1">
            <a:spLocks noChangeArrowheads="1"/>
          </p:cNvSpPr>
          <p:nvPr/>
        </p:nvSpPr>
        <p:spPr bwMode="auto">
          <a:xfrm>
            <a:off x="2157907" y="6030913"/>
            <a:ext cx="5363480" cy="369887"/>
          </a:xfrm>
          <a:prstGeom prst="rect">
            <a:avLst/>
          </a:prstGeom>
          <a:noFill/>
          <a:ln w="9525">
            <a:noFill/>
            <a:miter lim="800000"/>
            <a:headEnd/>
            <a:tailEnd/>
          </a:ln>
        </p:spPr>
        <p:txBody>
          <a:bodyPr wrap="square">
            <a:prstTxWarp prst="textNoShape">
              <a:avLst/>
            </a:prstTxWarp>
            <a:spAutoFit/>
          </a:bodyPr>
          <a:lstStyle/>
          <a:p>
            <a:r>
              <a:rPr lang="en-US" dirty="0"/>
              <a:t>*AHE-Association for Healthcare Environment Services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88492"/>
            <a:ext cx="8229600" cy="5234484"/>
          </a:xfrm>
        </p:spPr>
        <p:txBody>
          <a:bodyPr>
            <a:normAutofit lnSpcReduction="10000"/>
          </a:bodyPr>
          <a:lstStyle/>
          <a:p>
            <a:pPr marL="450850" indent="-342900">
              <a:buFont typeface="Arial" pitchFamily="-106" charset="0"/>
              <a:buChar char="•"/>
            </a:pPr>
            <a:r>
              <a:rPr lang="en-US" sz="2600" dirty="0">
                <a:ea typeface="ＭＳ Ｐゴシック" pitchFamily="-106" charset="-128"/>
                <a:cs typeface="ＭＳ Ｐゴシック" pitchFamily="-106" charset="-128"/>
              </a:rPr>
              <a:t>Patient intolerance to disinfectant odor</a:t>
            </a:r>
          </a:p>
          <a:p>
            <a:pPr marL="742950" lvl="1" indent="-342900">
              <a:buFont typeface="Arial" pitchFamily="-106" charset="0"/>
              <a:buChar char="•"/>
            </a:pPr>
            <a:r>
              <a:rPr lang="en-US" sz="2300" dirty="0"/>
              <a:t>If the patient is mobile, can staff return when the patient is out?</a:t>
            </a:r>
          </a:p>
          <a:p>
            <a:pPr marL="742950" lvl="1" indent="-342900">
              <a:buFont typeface="Arial" pitchFamily="-106" charset="0"/>
              <a:buChar char="•"/>
            </a:pPr>
            <a:r>
              <a:rPr lang="en-US" sz="2300" dirty="0"/>
              <a:t>As the purpose is to remove bacteria and dirt, although cleaning with only water and microfiber is not generally recommended, it is better than nothing*  </a:t>
            </a:r>
            <a:r>
              <a:rPr lang="en-US" sz="1400" dirty="0"/>
              <a:t>(Wren)</a:t>
            </a:r>
          </a:p>
          <a:p>
            <a:pPr marL="742950" lvl="1" indent="-342900">
              <a:buFont typeface="Arial" pitchFamily="-106" charset="0"/>
              <a:buChar char="•"/>
            </a:pPr>
            <a:r>
              <a:rPr lang="en-US" sz="2300" dirty="0"/>
              <a:t>Consider providing education to the patient, family and visitors of the importance of allowing staff to clean the environment surrounding the patient</a:t>
            </a:r>
          </a:p>
          <a:p>
            <a:pPr marL="742950" lvl="1" indent="-342900">
              <a:buFont typeface="Arial" pitchFamily="-106" charset="0"/>
              <a:buChar char="•"/>
            </a:pPr>
            <a:endParaRPr lang="en-US" sz="1000" dirty="0"/>
          </a:p>
          <a:p>
            <a:pPr marL="742950" lvl="1" indent="-342900">
              <a:buFont typeface="Georgia" pitchFamily="-106" charset="0"/>
              <a:buNone/>
            </a:pPr>
            <a:r>
              <a:rPr lang="en-US" sz="2400" dirty="0">
                <a:solidFill>
                  <a:schemeClr val="tx1"/>
                </a:solidFill>
              </a:rPr>
              <a:t>* </a:t>
            </a:r>
            <a:r>
              <a:rPr lang="en-US" sz="2000" dirty="0">
                <a:solidFill>
                  <a:schemeClr val="tx1"/>
                </a:solidFill>
              </a:rPr>
              <a:t>The literature shows that contamination of healthcare worker attire, gowns and gloves is directly proportional to the </a:t>
            </a:r>
            <a:r>
              <a:rPr lang="en-US" sz="2000" dirty="0" err="1">
                <a:solidFill>
                  <a:schemeClr val="tx1"/>
                </a:solidFill>
              </a:rPr>
              <a:t>bioburden</a:t>
            </a:r>
            <a:r>
              <a:rPr lang="en-US" sz="2000" dirty="0">
                <a:solidFill>
                  <a:schemeClr val="tx1"/>
                </a:solidFill>
              </a:rPr>
              <a:t> in the environment. More contamination leads to increased risk of colonization or infection for the patient. CDPH is not recommending routine cleaning without detergents or disinfectants.</a:t>
            </a:r>
          </a:p>
          <a:p>
            <a:pPr marL="450850" indent="-342900"/>
            <a:endParaRPr lang="en-US" dirty="0">
              <a:ea typeface="ＭＳ Ｐゴシック" pitchFamily="-106" charset="-128"/>
              <a:cs typeface="ＭＳ Ｐゴシック" pitchFamily="-106" charset="-128"/>
            </a:endParaRPr>
          </a:p>
        </p:txBody>
      </p:sp>
      <p:sp>
        <p:nvSpPr>
          <p:cNvPr id="34819" name="Slide Number Placeholder 3"/>
          <p:cNvSpPr>
            <a:spLocks noGrp="1"/>
          </p:cNvSpPr>
          <p:nvPr>
            <p:ph type="sldNum" sz="quarter" idx="12"/>
          </p:nvPr>
        </p:nvSpPr>
        <p:spPr bwMode="auto">
          <a:noFill/>
          <a:ln>
            <a:miter lim="800000"/>
            <a:headEnd/>
            <a:tailEnd/>
          </a:ln>
        </p:spPr>
        <p:txBody>
          <a:bodyPr/>
          <a:lstStyle/>
          <a:p>
            <a:fld id="{8C51D412-6D2A-364B-BB9F-D5DF10EFF3EA}" type="slidenum">
              <a:rPr lang="en-US"/>
              <a:pPr/>
              <a:t>31</a:t>
            </a:fld>
            <a:endParaRPr lang="en-US">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2653"/>
            <a:ext cx="8229600" cy="838200"/>
          </a:xfrm>
        </p:spPr>
        <p:txBody>
          <a:bodyPr/>
          <a:lstStyle/>
          <a:p>
            <a:pPr>
              <a:defRPr/>
            </a:pPr>
            <a:r>
              <a:rPr lang="en-US" sz="3400" dirty="0" smtClean="0">
                <a:solidFill>
                  <a:srgbClr val="800000"/>
                </a:solidFill>
              </a:rPr>
              <a:t>Potential Worker Health Issues</a:t>
            </a:r>
            <a:endParaRPr lang="en-US" sz="3400" dirty="0">
              <a:solidFill>
                <a:srgbClr val="800000"/>
              </a:solidFill>
            </a:endParaRPr>
          </a:p>
        </p:txBody>
      </p:sp>
      <p:sp>
        <p:nvSpPr>
          <p:cNvPr id="31747" name="Content Placeholder 2"/>
          <p:cNvSpPr>
            <a:spLocks noGrp="1"/>
          </p:cNvSpPr>
          <p:nvPr>
            <p:ph idx="1"/>
          </p:nvPr>
        </p:nvSpPr>
        <p:spPr>
          <a:xfrm>
            <a:off x="457200" y="1383472"/>
            <a:ext cx="8229600" cy="4676965"/>
          </a:xfrm>
        </p:spPr>
        <p:txBody>
          <a:bodyPr>
            <a:normAutofit lnSpcReduction="10000"/>
          </a:bodyPr>
          <a:lstStyle/>
          <a:p>
            <a:pPr marL="450850" indent="-342900">
              <a:buFont typeface="Arial" pitchFamily="-106" charset="0"/>
              <a:buChar char="•"/>
            </a:pPr>
            <a:r>
              <a:rPr lang="en-US" dirty="0">
                <a:ea typeface="ＭＳ Ｐゴシック" pitchFamily="-106" charset="-128"/>
                <a:cs typeface="ＭＳ Ｐゴシック" pitchFamily="-106" charset="-128"/>
              </a:rPr>
              <a:t>Consistent associations have been found between disinfectant use and asthma in HCW</a:t>
            </a:r>
          </a:p>
          <a:p>
            <a:pPr marL="742950" lvl="1" indent="-342900">
              <a:buFont typeface="Arial" pitchFamily="-106" charset="0"/>
              <a:buChar char="•"/>
            </a:pPr>
            <a:r>
              <a:rPr lang="en-US" sz="2000" dirty="0"/>
              <a:t>Disinfectants should never be aerosolized (defined as ‘dispersed as a fine mist using a propellant’)</a:t>
            </a:r>
          </a:p>
          <a:p>
            <a:pPr marL="450850" indent="-342900">
              <a:buFont typeface="Arial" pitchFamily="-106" charset="0"/>
              <a:buChar char="•"/>
            </a:pPr>
            <a:r>
              <a:rPr lang="en-US" dirty="0">
                <a:ea typeface="ＭＳ Ｐゴシック" pitchFamily="-106" charset="-128"/>
                <a:cs typeface="ＭＳ Ｐゴシック" pitchFamily="-106" charset="-128"/>
              </a:rPr>
              <a:t>Practices to enhance worker safety:</a:t>
            </a:r>
          </a:p>
          <a:p>
            <a:pPr marL="742950" lvl="1" indent="-342900">
              <a:buFont typeface="Arial" pitchFamily="-106" charset="0"/>
              <a:buChar char="•"/>
            </a:pPr>
            <a:r>
              <a:rPr lang="en-US" sz="2000" dirty="0"/>
              <a:t>Know which chemicals to mix or not mix, and proper dilutions (twice as strong does not mean twice as good, just more toxic)</a:t>
            </a:r>
          </a:p>
          <a:p>
            <a:pPr marL="742950" lvl="1" indent="-342900">
              <a:buFont typeface="Arial" pitchFamily="-106" charset="0"/>
              <a:buChar char="•"/>
            </a:pPr>
            <a:r>
              <a:rPr lang="en-US" sz="2000" dirty="0"/>
              <a:t>Use proper PPE</a:t>
            </a:r>
          </a:p>
          <a:p>
            <a:pPr marL="742950" lvl="1" indent="-342900">
              <a:buFont typeface="Arial" pitchFamily="-106" charset="0"/>
              <a:buChar char="•"/>
            </a:pPr>
            <a:r>
              <a:rPr lang="en-US" sz="2000" dirty="0"/>
              <a:t>Label containers appropriately</a:t>
            </a:r>
          </a:p>
          <a:p>
            <a:pPr marL="742950" lvl="1" indent="-342900">
              <a:buFont typeface="Arial" pitchFamily="-106" charset="0"/>
              <a:buChar char="•"/>
            </a:pPr>
            <a:r>
              <a:rPr lang="en-US" sz="2000" dirty="0"/>
              <a:t>Ensure sufficient ventilation</a:t>
            </a:r>
          </a:p>
          <a:p>
            <a:pPr marL="742950" lvl="1" indent="-342900">
              <a:buFont typeface="Arial" pitchFamily="-106" charset="0"/>
              <a:buChar char="•"/>
            </a:pPr>
            <a:r>
              <a:rPr lang="en-US" sz="2000" dirty="0"/>
              <a:t>When possible, select products </a:t>
            </a:r>
            <a:r>
              <a:rPr lang="en-US" sz="2000" dirty="0" err="1"/>
              <a:t>w</a:t>
            </a:r>
            <a:r>
              <a:rPr lang="en-US" sz="2000" dirty="0"/>
              <a:t>/ lower toxicity </a:t>
            </a:r>
          </a:p>
          <a:p>
            <a:pPr marL="742950" lvl="1" indent="-342900">
              <a:buFont typeface="Arial" pitchFamily="-106" charset="0"/>
              <a:buChar char="•"/>
            </a:pPr>
            <a:r>
              <a:rPr lang="en-US" sz="2000" dirty="0"/>
              <a:t>Use a saturated cloth rather than spraying where feasible</a:t>
            </a:r>
          </a:p>
          <a:p>
            <a:pPr marL="450850" indent="-342900"/>
            <a:endParaRPr lang="en-US" dirty="0">
              <a:ea typeface="ＭＳ Ｐゴシック" pitchFamily="-106" charset="-128"/>
              <a:cs typeface="ＭＳ Ｐゴシック" pitchFamily="-106" charset="-128"/>
            </a:endParaRPr>
          </a:p>
        </p:txBody>
      </p:sp>
      <p:sp>
        <p:nvSpPr>
          <p:cNvPr id="35844" name="Slide Number Placeholder 3"/>
          <p:cNvSpPr>
            <a:spLocks noGrp="1"/>
          </p:cNvSpPr>
          <p:nvPr>
            <p:ph type="sldNum" sz="quarter" idx="12"/>
          </p:nvPr>
        </p:nvSpPr>
        <p:spPr bwMode="auto">
          <a:noFill/>
          <a:ln>
            <a:miter lim="800000"/>
            <a:headEnd/>
            <a:tailEnd/>
          </a:ln>
        </p:spPr>
        <p:txBody>
          <a:bodyPr/>
          <a:lstStyle/>
          <a:p>
            <a:fld id="{6241759C-9181-3A45-88D0-37A357233590}" type="slidenum">
              <a:rPr lang="en-US"/>
              <a:pPr/>
              <a:t>32</a:t>
            </a:fld>
            <a:endParaRPr lang="en-US">
              <a:solidFill>
                <a:schemeClr val="bg1"/>
              </a:solidFill>
            </a:endParaRPr>
          </a:p>
        </p:txBody>
      </p:sp>
      <p:sp>
        <p:nvSpPr>
          <p:cNvPr id="35845" name="TextBox 2"/>
          <p:cNvSpPr txBox="1">
            <a:spLocks noChangeArrowheads="1"/>
          </p:cNvSpPr>
          <p:nvPr/>
        </p:nvSpPr>
        <p:spPr bwMode="auto">
          <a:xfrm>
            <a:off x="4267200" y="6372225"/>
            <a:ext cx="4495800" cy="277813"/>
          </a:xfrm>
          <a:prstGeom prst="rect">
            <a:avLst/>
          </a:prstGeom>
          <a:noFill/>
          <a:ln w="9525">
            <a:noFill/>
            <a:miter lim="800000"/>
            <a:headEnd/>
            <a:tailEnd/>
          </a:ln>
        </p:spPr>
        <p:txBody>
          <a:bodyPr>
            <a:prstTxWarp prst="textNoShape">
              <a:avLst/>
            </a:prstTxWarp>
            <a:spAutoFit/>
          </a:bodyPr>
          <a:lstStyle/>
          <a:p>
            <a:r>
              <a:rPr lang="en-US" sz="1200"/>
              <a:t>OSHA.NIOSH, Quinn MM, MMWR notes 2016</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85800"/>
            <a:ext cx="8229600" cy="685800"/>
          </a:xfrm>
        </p:spPr>
        <p:txBody>
          <a:bodyPr/>
          <a:lstStyle/>
          <a:p>
            <a:pPr>
              <a:defRPr/>
            </a:pPr>
            <a:r>
              <a:rPr lang="en-US" sz="3400" dirty="0" smtClean="0">
                <a:solidFill>
                  <a:srgbClr val="800000"/>
                </a:solidFill>
              </a:rPr>
              <a:t>Green Products in Healthcare</a:t>
            </a:r>
            <a:endParaRPr lang="en-US" sz="3400" dirty="0">
              <a:solidFill>
                <a:srgbClr val="800000"/>
              </a:solidFill>
            </a:endParaRPr>
          </a:p>
        </p:txBody>
      </p:sp>
      <p:sp>
        <p:nvSpPr>
          <p:cNvPr id="36867" name="Content Placeholder 5"/>
          <p:cNvSpPr>
            <a:spLocks noGrp="1"/>
          </p:cNvSpPr>
          <p:nvPr>
            <p:ph idx="1"/>
          </p:nvPr>
        </p:nvSpPr>
        <p:spPr>
          <a:xfrm>
            <a:off x="457200" y="1447799"/>
            <a:ext cx="8229600" cy="4880145"/>
          </a:xfrm>
        </p:spPr>
        <p:txBody>
          <a:bodyPr>
            <a:normAutofit fontScale="92500" lnSpcReduction="10000"/>
          </a:bodyPr>
          <a:lstStyle/>
          <a:p>
            <a:pPr marL="450850" indent="-342900">
              <a:buFont typeface="Arial" pitchFamily="-106" charset="0"/>
              <a:buChar char="•"/>
            </a:pPr>
            <a:r>
              <a:rPr lang="en-US" sz="2200" dirty="0">
                <a:ea typeface="ＭＳ Ｐゴシック" pitchFamily="-106" charset="-128"/>
                <a:cs typeface="ＭＳ Ｐゴシック" pitchFamily="-106" charset="-128"/>
              </a:rPr>
              <a:t>‘Green’ when applied to healthcare products is not well defined; no guideline or strict definition. Green means:</a:t>
            </a:r>
          </a:p>
          <a:p>
            <a:pPr marL="742950" lvl="1" indent="-342900">
              <a:buFont typeface="Arial" pitchFamily="-106" charset="0"/>
              <a:buChar char="•"/>
            </a:pPr>
            <a:r>
              <a:rPr lang="en-US" sz="2000" dirty="0"/>
              <a:t>May protect the environment</a:t>
            </a:r>
          </a:p>
          <a:p>
            <a:pPr marL="742950" lvl="1" indent="-342900">
              <a:buFont typeface="Arial" pitchFamily="-106" charset="0"/>
              <a:buChar char="•"/>
            </a:pPr>
            <a:r>
              <a:rPr lang="en-US" sz="2000" dirty="0"/>
              <a:t>Has natural instead of artificial ingredients</a:t>
            </a:r>
          </a:p>
          <a:p>
            <a:pPr marL="742950" lvl="1" indent="-342900">
              <a:buFont typeface="Arial" pitchFamily="-106" charset="0"/>
              <a:buChar char="•"/>
            </a:pPr>
            <a:r>
              <a:rPr lang="en-US" sz="2000" dirty="0"/>
              <a:t>Should have a positive impact on humans and the environment</a:t>
            </a:r>
          </a:p>
          <a:p>
            <a:pPr marL="742950" lvl="1" indent="-342900">
              <a:buFont typeface="Arial" pitchFamily="-106" charset="0"/>
              <a:buChar char="•"/>
            </a:pPr>
            <a:r>
              <a:rPr lang="en-US" sz="2000" dirty="0"/>
              <a:t>Should help conserve resources for future generations</a:t>
            </a:r>
          </a:p>
          <a:p>
            <a:pPr marL="450850" indent="-342900">
              <a:buFont typeface="Arial" pitchFamily="-106" charset="0"/>
              <a:buChar char="•"/>
            </a:pPr>
            <a:r>
              <a:rPr lang="en-US" sz="2200" dirty="0">
                <a:ea typeface="ＭＳ Ｐゴシック" pitchFamily="-106" charset="-128"/>
                <a:cs typeface="ＭＳ Ｐゴシック" pitchFamily="-106" charset="-128"/>
              </a:rPr>
              <a:t>There was previously no such thing as a ‘green’ disinfectant as disinfectants kill; green products do not</a:t>
            </a:r>
          </a:p>
          <a:p>
            <a:pPr marL="742950" lvl="1" indent="-342900">
              <a:buFont typeface="Arial" pitchFamily="-106" charset="0"/>
              <a:buChar char="•"/>
            </a:pPr>
            <a:r>
              <a:rPr lang="en-US" sz="2000" dirty="0"/>
              <a:t>As of April 2016, there is one EPA-registered disinfectant. It has kill claims for many common pathogenic organisms and works well against mold. Limitations are that it does not work well against non-enveloped viruses and has no spore kill claim. There  is now a second – oxidizing water.</a:t>
            </a:r>
            <a:r>
              <a:rPr lang="en-US" dirty="0"/>
              <a:t>		</a:t>
            </a:r>
          </a:p>
          <a:p>
            <a:pPr marL="1133475" lvl="4" indent="0">
              <a:buFont typeface="Georgia" pitchFamily="-106" charset="0"/>
              <a:buNone/>
            </a:pPr>
            <a:r>
              <a:rPr lang="en-US" sz="1200" dirty="0">
                <a:ea typeface="ＭＳ Ｐゴシック" pitchFamily="-106" charset="-128"/>
              </a:rPr>
              <a:t>	</a:t>
            </a:r>
          </a:p>
          <a:p>
            <a:pPr marL="1133475" lvl="4" indent="0">
              <a:buFont typeface="Georgia" pitchFamily="-106" charset="0"/>
              <a:buNone/>
            </a:pPr>
            <a:r>
              <a:rPr lang="en-US" sz="1200" dirty="0">
                <a:ea typeface="ＭＳ Ｐゴシック" pitchFamily="-106" charset="-128"/>
              </a:rPr>
              <a:t>	</a:t>
            </a:r>
            <a:r>
              <a:rPr lang="en-US" sz="1600" dirty="0">
                <a:ea typeface="ＭＳ Ｐゴシック" pitchFamily="-106" charset="-128"/>
              </a:rPr>
              <a:t>(EPA website, personal communication from J </a:t>
            </a:r>
            <a:r>
              <a:rPr lang="en-US" sz="1600" dirty="0" err="1">
                <a:ea typeface="ＭＳ Ｐゴシック" pitchFamily="-106" charset="-128"/>
              </a:rPr>
              <a:t>Heyd</a:t>
            </a:r>
            <a:r>
              <a:rPr lang="en-US" sz="1600" dirty="0">
                <a:ea typeface="ＭＳ Ｐゴシック" pitchFamily="-106" charset="-128"/>
              </a:rPr>
              <a:t> 4/26/16)</a:t>
            </a:r>
          </a:p>
        </p:txBody>
      </p:sp>
      <p:sp>
        <p:nvSpPr>
          <p:cNvPr id="36868" name="Slide Number Placeholder 3"/>
          <p:cNvSpPr>
            <a:spLocks noGrp="1"/>
          </p:cNvSpPr>
          <p:nvPr>
            <p:ph type="sldNum" sz="quarter" idx="12"/>
          </p:nvPr>
        </p:nvSpPr>
        <p:spPr bwMode="auto">
          <a:noFill/>
          <a:ln>
            <a:miter lim="800000"/>
            <a:headEnd/>
            <a:tailEnd/>
          </a:ln>
        </p:spPr>
        <p:txBody>
          <a:bodyPr/>
          <a:lstStyle/>
          <a:p>
            <a:fld id="{1A25A2D9-A3D5-EA4E-BBF0-7B68B3800810}" type="slidenum">
              <a:rPr lang="en-US"/>
              <a:pPr/>
              <a:t>33</a:t>
            </a:fld>
            <a:endParaRPr lang="en-US">
              <a:solidFill>
                <a:schemeClr val="bg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443950"/>
            <a:ext cx="8229600" cy="762000"/>
          </a:xfrm>
        </p:spPr>
        <p:txBody>
          <a:bodyPr/>
          <a:lstStyle/>
          <a:p>
            <a:pPr>
              <a:defRPr/>
            </a:pPr>
            <a:r>
              <a:rPr lang="en-US" sz="3400" dirty="0" smtClean="0">
                <a:solidFill>
                  <a:srgbClr val="800000"/>
                </a:solidFill>
              </a:rPr>
              <a:t>Why to Not Aerosolize Disinfectants</a:t>
            </a:r>
            <a:endParaRPr lang="en-US" sz="3400" dirty="0">
              <a:solidFill>
                <a:srgbClr val="800000"/>
              </a:solidFill>
            </a:endParaRPr>
          </a:p>
        </p:txBody>
      </p:sp>
      <p:sp>
        <p:nvSpPr>
          <p:cNvPr id="10" name="Content Placeholder 9"/>
          <p:cNvSpPr>
            <a:spLocks noGrp="1"/>
          </p:cNvSpPr>
          <p:nvPr>
            <p:ph idx="1"/>
          </p:nvPr>
        </p:nvSpPr>
        <p:spPr>
          <a:xfrm>
            <a:off x="419100" y="1905000"/>
            <a:ext cx="8305800" cy="4422945"/>
          </a:xfrm>
        </p:spPr>
        <p:txBody>
          <a:bodyPr>
            <a:normAutofit lnSpcReduction="10000"/>
          </a:bodyPr>
          <a:lstStyle/>
          <a:p>
            <a:endParaRPr lang="en-US" dirty="0">
              <a:ea typeface="ＭＳ Ｐゴシック" pitchFamily="-106" charset="-128"/>
              <a:cs typeface="ＭＳ Ｐゴシック" pitchFamily="-106" charset="-128"/>
            </a:endParaRPr>
          </a:p>
          <a:p>
            <a:endParaRPr lang="en-US" dirty="0" smtClean="0">
              <a:ea typeface="ＭＳ Ｐゴシック" pitchFamily="-106" charset="-128"/>
              <a:cs typeface="ＭＳ Ｐゴシック" pitchFamily="-106" charset="-128"/>
            </a:endParaRPr>
          </a:p>
          <a:p>
            <a:pPr>
              <a:buFont typeface="Arial" pitchFamily="-106" charset="0"/>
              <a:buChar char="•"/>
            </a:pPr>
            <a:endParaRPr lang="en-US" sz="800" dirty="0" smtClean="0">
              <a:ea typeface="ＭＳ Ｐゴシック" pitchFamily="-106" charset="-128"/>
              <a:cs typeface="ＭＳ Ｐゴシック" pitchFamily="-106" charset="-128"/>
            </a:endParaRPr>
          </a:p>
          <a:p>
            <a:pPr>
              <a:buFont typeface="Arial" pitchFamily="-106" charset="0"/>
              <a:buChar char="•"/>
            </a:pPr>
            <a:r>
              <a:rPr lang="en-US" sz="2000" dirty="0" smtClean="0">
                <a:ea typeface="ＭＳ Ｐゴシック" pitchFamily="-106" charset="-128"/>
                <a:cs typeface="ＭＳ Ｐゴシック" pitchFamily="-106" charset="-128"/>
              </a:rPr>
              <a:t>Inhaled </a:t>
            </a:r>
            <a:r>
              <a:rPr lang="en-US" sz="2000" dirty="0">
                <a:ea typeface="ＭＳ Ｐゴシック" pitchFamily="-106" charset="-128"/>
                <a:cs typeface="ＭＳ Ｐゴシック" pitchFamily="-106" charset="-128"/>
              </a:rPr>
              <a:t>particles are deposited in the lungs after inhalation. </a:t>
            </a:r>
          </a:p>
          <a:p>
            <a:pPr marL="742950" lvl="1" indent="-342900">
              <a:buFont typeface="Arial" pitchFamily="-106" charset="0"/>
              <a:buChar char="•"/>
            </a:pPr>
            <a:r>
              <a:rPr lang="en-US" sz="1900" dirty="0"/>
              <a:t>Large particles will be caught in the back of the throat and swallowed. If the disinfectant is ‘aerosolized’, the smaller particles can be inhaled deeper into the lungs (into the alveoli) where they come in direct contact with blood during the gas exchange. </a:t>
            </a:r>
          </a:p>
          <a:p>
            <a:pPr>
              <a:buFont typeface="Arial" pitchFamily="-106" charset="0"/>
              <a:buChar char="•"/>
            </a:pPr>
            <a:r>
              <a:rPr lang="en-US" sz="2000" dirty="0">
                <a:ea typeface="ＭＳ Ｐゴシック" pitchFamily="-106" charset="-128"/>
                <a:cs typeface="ＭＳ Ｐゴシック" pitchFamily="-106" charset="-128"/>
              </a:rPr>
              <a:t>This level of exposure is what contributes to potentially severe hypersensitivity reactions such as asthma. </a:t>
            </a:r>
          </a:p>
          <a:p>
            <a:pPr marL="742950" lvl="1" indent="-342900">
              <a:buFont typeface="Arial" pitchFamily="-106" charset="0"/>
              <a:buChar char="•"/>
            </a:pPr>
            <a:r>
              <a:rPr lang="en-US" sz="1900" dirty="0"/>
              <a:t>The EPA does not require testing for a health effect such as asthma.</a:t>
            </a:r>
          </a:p>
          <a:p>
            <a:pPr>
              <a:buFont typeface="Arial" pitchFamily="-106" charset="0"/>
              <a:buChar char="•"/>
            </a:pPr>
            <a:endParaRPr lang="en-US" dirty="0">
              <a:ea typeface="ＭＳ Ｐゴシック" pitchFamily="-106" charset="-128"/>
              <a:cs typeface="ＭＳ Ｐゴシック" pitchFamily="-106" charset="-128"/>
            </a:endParaRPr>
          </a:p>
        </p:txBody>
      </p:sp>
      <p:sp>
        <p:nvSpPr>
          <p:cNvPr id="37892" name="Slide Number Placeholder 3"/>
          <p:cNvSpPr>
            <a:spLocks noGrp="1"/>
          </p:cNvSpPr>
          <p:nvPr>
            <p:ph type="sldNum" sz="quarter" idx="12"/>
          </p:nvPr>
        </p:nvSpPr>
        <p:spPr bwMode="auto">
          <a:noFill/>
          <a:ln>
            <a:miter lim="800000"/>
            <a:headEnd/>
            <a:tailEnd/>
          </a:ln>
        </p:spPr>
        <p:txBody>
          <a:bodyPr/>
          <a:lstStyle/>
          <a:p>
            <a:fld id="{50B07CF0-61FE-5A41-969A-3B08D88A6634}" type="slidenum">
              <a:rPr lang="en-US"/>
              <a:pPr/>
              <a:t>34</a:t>
            </a:fld>
            <a:endParaRPr lang="en-US">
              <a:solidFill>
                <a:schemeClr val="bg1"/>
              </a:solidFill>
            </a:endParaRPr>
          </a:p>
        </p:txBody>
      </p:sp>
      <p:pic>
        <p:nvPicPr>
          <p:cNvPr id="37893" name="Picture 5"/>
          <p:cNvPicPr>
            <a:picLocks noChangeAspect="1" noChangeArrowheads="1"/>
          </p:cNvPicPr>
          <p:nvPr/>
        </p:nvPicPr>
        <p:blipFill>
          <a:blip r:embed="rId3"/>
          <a:srcRect/>
          <a:stretch>
            <a:fillRect/>
          </a:stretch>
        </p:blipFill>
        <p:spPr bwMode="auto">
          <a:xfrm>
            <a:off x="2171700" y="1205950"/>
            <a:ext cx="4800600" cy="2133600"/>
          </a:xfrm>
          <a:prstGeom prst="rect">
            <a:avLst/>
          </a:prstGeom>
          <a:noFill/>
          <a:ln w="9525">
            <a:noFill/>
            <a:miter lim="800000"/>
            <a:headEnd/>
            <a:tailEnd/>
          </a:ln>
        </p:spPr>
      </p:pic>
      <p:sp>
        <p:nvSpPr>
          <p:cNvPr id="37894" name="TextBox 1"/>
          <p:cNvSpPr txBox="1">
            <a:spLocks noChangeArrowheads="1"/>
          </p:cNvSpPr>
          <p:nvPr/>
        </p:nvSpPr>
        <p:spPr bwMode="auto">
          <a:xfrm>
            <a:off x="2935717" y="6143001"/>
            <a:ext cx="3429000" cy="400110"/>
          </a:xfrm>
          <a:prstGeom prst="rect">
            <a:avLst/>
          </a:prstGeom>
          <a:noFill/>
          <a:ln w="9525">
            <a:noFill/>
            <a:miter lim="800000"/>
            <a:headEnd/>
            <a:tailEnd/>
          </a:ln>
        </p:spPr>
        <p:txBody>
          <a:bodyPr>
            <a:prstTxWarp prst="textNoShape">
              <a:avLst/>
            </a:prstTxWarp>
            <a:spAutoFit/>
          </a:bodyPr>
          <a:lstStyle/>
          <a:p>
            <a:r>
              <a:rPr lang="en-US" sz="2000" b="1" dirty="0">
                <a:solidFill>
                  <a:srgbClr val="800000"/>
                </a:solidFill>
              </a:rPr>
              <a:t>“Squirting is not aerosolizing”</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679"/>
            <a:ext cx="8229600" cy="762000"/>
          </a:xfrm>
        </p:spPr>
        <p:txBody>
          <a:bodyPr/>
          <a:lstStyle/>
          <a:p>
            <a:pPr>
              <a:defRPr/>
            </a:pPr>
            <a:r>
              <a:rPr lang="en-US" sz="3400" dirty="0" smtClean="0">
                <a:solidFill>
                  <a:srgbClr val="800000"/>
                </a:solidFill>
              </a:rPr>
              <a:t>Cleaning up after </a:t>
            </a:r>
            <a:r>
              <a:rPr lang="en-US" sz="3400" dirty="0" err="1" smtClean="0">
                <a:solidFill>
                  <a:srgbClr val="800000"/>
                </a:solidFill>
              </a:rPr>
              <a:t>Norovirus</a:t>
            </a:r>
            <a:endParaRPr lang="en-US" sz="3400" dirty="0">
              <a:solidFill>
                <a:srgbClr val="800000"/>
              </a:solidFill>
            </a:endParaRPr>
          </a:p>
        </p:txBody>
      </p:sp>
      <p:sp>
        <p:nvSpPr>
          <p:cNvPr id="3" name="Content Placeholder 2"/>
          <p:cNvSpPr>
            <a:spLocks noGrp="1"/>
          </p:cNvSpPr>
          <p:nvPr>
            <p:ph idx="1"/>
          </p:nvPr>
        </p:nvSpPr>
        <p:spPr>
          <a:xfrm>
            <a:off x="457200" y="1269904"/>
            <a:ext cx="8229600" cy="5327404"/>
          </a:xfrm>
        </p:spPr>
        <p:txBody>
          <a:bodyPr>
            <a:normAutofit/>
          </a:bodyPr>
          <a:lstStyle/>
          <a:p>
            <a:pPr marL="107950" indent="0">
              <a:buNone/>
            </a:pPr>
            <a:r>
              <a:rPr lang="en-US" sz="2300" dirty="0" smtClean="0">
                <a:ea typeface="ＭＳ Ｐゴシック" pitchFamily="-106" charset="-128"/>
                <a:cs typeface="ＭＳ Ｐゴシック" pitchFamily="-106" charset="-128"/>
              </a:rPr>
              <a:t>Is most frequent cause of community-acquired </a:t>
            </a:r>
            <a:r>
              <a:rPr lang="en-US" sz="2300" dirty="0">
                <a:ea typeface="ＭＳ Ｐゴシック" pitchFamily="-106" charset="-128"/>
                <a:cs typeface="ＭＳ Ｐゴシック" pitchFamily="-106" charset="-128"/>
              </a:rPr>
              <a:t>acute gastroenteritis; spread person-to-person or per contaminated food; can be aerosolized in large droplets; is extremely contagious; </a:t>
            </a:r>
            <a:r>
              <a:rPr lang="en-US" sz="2300" dirty="0" smtClean="0">
                <a:ea typeface="ＭＳ Ｐゴシック" pitchFamily="-106" charset="-128"/>
                <a:cs typeface="ＭＳ Ｐゴシック" pitchFamily="-106" charset="-128"/>
              </a:rPr>
              <a:t>disperses </a:t>
            </a:r>
            <a:r>
              <a:rPr lang="en-US" sz="2300" smtClean="0">
                <a:ea typeface="ＭＳ Ｐゴシック" pitchFamily="-106" charset="-128"/>
                <a:cs typeface="ＭＳ Ｐゴシック" pitchFamily="-106" charset="-128"/>
              </a:rPr>
              <a:t>readily in air and dust; </a:t>
            </a:r>
            <a:r>
              <a:rPr lang="en-US" sz="2300" dirty="0" smtClean="0">
                <a:ea typeface="ＭＳ Ｐゴシック" pitchFamily="-106" charset="-128"/>
                <a:cs typeface="ＭＳ Ｐゴシック" pitchFamily="-106" charset="-128"/>
              </a:rPr>
              <a:t>immunity </a:t>
            </a:r>
            <a:r>
              <a:rPr lang="en-US" sz="2300" dirty="0">
                <a:ea typeface="ＭＳ Ｐゴシック" pitchFamily="-106" charset="-128"/>
                <a:cs typeface="ＭＳ Ｐゴシック" pitchFamily="-106" charset="-128"/>
              </a:rPr>
              <a:t>against it is short-lived</a:t>
            </a:r>
          </a:p>
          <a:p>
            <a:pPr marL="558800" lvl="1" indent="0">
              <a:buFont typeface="Arial" pitchFamily="-106" charset="0"/>
              <a:buChar char="•"/>
            </a:pPr>
            <a:r>
              <a:rPr lang="en-US" sz="2000" dirty="0">
                <a:ea typeface="ＭＳ Ｐゴシック" pitchFamily="-106" charset="-128"/>
                <a:cs typeface="ＭＳ Ｐゴシック" pitchFamily="-106" charset="-128"/>
              </a:rPr>
              <a:t>Perform routine cleaning of HTO </a:t>
            </a:r>
            <a:r>
              <a:rPr lang="en-US" sz="2000" dirty="0" err="1">
                <a:ea typeface="ＭＳ Ｐゴシック" pitchFamily="-106" charset="-128"/>
                <a:cs typeface="ＭＳ Ｐゴシック" pitchFamily="-106" charset="-128"/>
              </a:rPr>
              <a:t>w</a:t>
            </a:r>
            <a:r>
              <a:rPr lang="en-US" sz="2000" dirty="0">
                <a:ea typeface="ＭＳ Ｐゴシック" pitchFamily="-106" charset="-128"/>
                <a:cs typeface="ＭＳ Ｐゴシック" pitchFamily="-106" charset="-128"/>
              </a:rPr>
              <a:t>/ an EPA-registered disinfectant</a:t>
            </a:r>
            <a:endParaRPr lang="en-US" sz="2000" dirty="0" smtClean="0">
              <a:ea typeface="ＭＳ Ｐゴシック" pitchFamily="-106" charset="-128"/>
              <a:cs typeface="ＭＳ Ｐゴシック" pitchFamily="-106" charset="-128"/>
            </a:endParaRPr>
          </a:p>
          <a:p>
            <a:pPr marL="900113" lvl="2" indent="0">
              <a:buFont typeface="Arial" pitchFamily="-106" charset="0"/>
              <a:buChar char="•"/>
            </a:pPr>
            <a:r>
              <a:rPr lang="en-US" sz="1800" dirty="0" smtClean="0">
                <a:ea typeface="ＭＳ Ｐゴシック" pitchFamily="-106" charset="-128"/>
                <a:cs typeface="ＭＳ Ｐゴシック" pitchFamily="-106" charset="-128"/>
              </a:rPr>
              <a:t>In one study, 47% (48/101) items in patient care areas were contaminated with the outbreak strain of </a:t>
            </a:r>
            <a:r>
              <a:rPr lang="en-US" sz="1800" dirty="0" err="1" smtClean="0">
                <a:ea typeface="ＭＳ Ｐゴシック" pitchFamily="-106" charset="-128"/>
                <a:cs typeface="ＭＳ Ｐゴシック" pitchFamily="-106" charset="-128"/>
              </a:rPr>
              <a:t>norovirus</a:t>
            </a:r>
            <a:r>
              <a:rPr lang="en-US" sz="1800" dirty="0" smtClean="0">
                <a:ea typeface="ＭＳ Ｐゴシック" pitchFamily="-106" charset="-128"/>
                <a:cs typeface="ＭＳ Ｐゴシック" pitchFamily="-106" charset="-128"/>
              </a:rPr>
              <a:t>. Increase </a:t>
            </a:r>
            <a:r>
              <a:rPr lang="en-US" sz="1800" dirty="0">
                <a:ea typeface="ＭＳ Ｐゴシック" pitchFamily="-106" charset="-128"/>
                <a:cs typeface="ＭＳ Ｐゴシック" pitchFamily="-106" charset="-128"/>
              </a:rPr>
              <a:t>cleaning frequency during outbreaks to minimize environmental </a:t>
            </a:r>
            <a:r>
              <a:rPr lang="en-US" sz="1800" dirty="0" smtClean="0">
                <a:ea typeface="ＭＳ Ｐゴシック" pitchFamily="-106" charset="-128"/>
                <a:cs typeface="ＭＳ Ｐゴシック" pitchFamily="-106" charset="-128"/>
              </a:rPr>
              <a:t>contamination</a:t>
            </a:r>
          </a:p>
          <a:p>
            <a:pPr marL="558800" lvl="1" indent="0">
              <a:buFont typeface="Arial" pitchFamily="-106" charset="0"/>
              <a:buChar char="•"/>
            </a:pPr>
            <a:r>
              <a:rPr lang="en-US" sz="2000" dirty="0" smtClean="0">
                <a:ea typeface="ＭＳ Ｐゴシック" pitchFamily="-106" charset="-128"/>
                <a:cs typeface="ＭＳ Ｐゴシック" pitchFamily="-106" charset="-128"/>
              </a:rPr>
              <a:t>Clean </a:t>
            </a:r>
            <a:r>
              <a:rPr lang="en-US" sz="2000" dirty="0">
                <a:ea typeface="ＭＳ Ｐゴシック" pitchFamily="-106" charset="-128"/>
                <a:cs typeface="ＭＳ Ｐゴシック" pitchFamily="-106" charset="-128"/>
              </a:rPr>
              <a:t>most highly contaminated areas last; change cloth frequently</a:t>
            </a:r>
          </a:p>
          <a:p>
            <a:pPr marL="558800" lvl="1" indent="0">
              <a:buFont typeface="Arial" pitchFamily="-106" charset="0"/>
              <a:buChar char="•"/>
            </a:pPr>
            <a:r>
              <a:rPr lang="en-US" sz="2000" dirty="0">
                <a:ea typeface="ＭＳ Ｐゴシック" pitchFamily="-106" charset="-128"/>
                <a:cs typeface="ＭＳ Ｐゴシック" pitchFamily="-106" charset="-128"/>
              </a:rPr>
              <a:t>Consider changing privacy curtains upon patient discharge or transfer</a:t>
            </a:r>
          </a:p>
          <a:p>
            <a:pPr marL="558800" lvl="1" indent="0">
              <a:buFont typeface="Arial" pitchFamily="-106" charset="0"/>
              <a:buChar char="•"/>
            </a:pPr>
            <a:r>
              <a:rPr lang="en-US" sz="2000" dirty="0">
                <a:ea typeface="ＭＳ Ｐゴシック" pitchFamily="-106" charset="-128"/>
                <a:cs typeface="ＭＳ Ｐゴシック" pitchFamily="-106" charset="-128"/>
              </a:rPr>
              <a:t>Staff watching the video on Vomiting Larry will have a better understand the extent of contamination and how thorough cleaning must be</a:t>
            </a:r>
          </a:p>
          <a:p>
            <a:pPr marL="107950" indent="0" algn="ctr">
              <a:buNone/>
            </a:pPr>
            <a:r>
              <a:rPr lang="en-US" sz="2353" dirty="0">
                <a:ea typeface="ＭＳ Ｐゴシック" pitchFamily="-106" charset="-128"/>
                <a:cs typeface="ＭＳ Ｐゴシック" pitchFamily="-106" charset="-128"/>
                <a:hlinkClick r:id="rId3"/>
              </a:rPr>
              <a:t>https://www.youtube.com/watch?v=sLDSNvQjXe8</a:t>
            </a:r>
            <a:r>
              <a:rPr lang="en-US" sz="2353" dirty="0">
                <a:ea typeface="ＭＳ Ｐゴシック" pitchFamily="-106" charset="-128"/>
                <a:cs typeface="ＭＳ Ｐゴシック" pitchFamily="-106" charset="-128"/>
              </a:rPr>
              <a:t> </a:t>
            </a:r>
            <a:endParaRPr lang="en-US" sz="2353" dirty="0" smtClean="0">
              <a:ea typeface="ＭＳ Ｐゴシック" pitchFamily="-106" charset="-128"/>
              <a:cs typeface="ＭＳ Ｐゴシック" pitchFamily="-106" charset="-128"/>
            </a:endParaRPr>
          </a:p>
          <a:p>
            <a:pPr marL="107950" indent="0" algn="ctr">
              <a:buNone/>
            </a:pPr>
            <a:r>
              <a:rPr lang="en-US" sz="1412" dirty="0" smtClean="0">
                <a:ea typeface="ＭＳ Ｐゴシック" pitchFamily="-106" charset="-128"/>
                <a:cs typeface="ＭＳ Ｐゴシック" pitchFamily="-106" charset="-128"/>
              </a:rPr>
              <a:t>                (</a:t>
            </a:r>
            <a:r>
              <a:rPr lang="en-US" sz="1412" dirty="0" err="1">
                <a:ea typeface="ＭＳ Ｐゴシック" pitchFamily="-106" charset="-128"/>
                <a:cs typeface="ＭＳ Ｐゴシック" pitchFamily="-106" charset="-128"/>
              </a:rPr>
              <a:t>Makison</a:t>
            </a:r>
            <a:r>
              <a:rPr lang="en-US" sz="1412" dirty="0">
                <a:ea typeface="ＭＳ Ｐゴシック" pitchFamily="-106" charset="-128"/>
                <a:cs typeface="ＭＳ Ｐゴシック" pitchFamily="-106" charset="-128"/>
              </a:rPr>
              <a:t>-Booth, </a:t>
            </a:r>
            <a:r>
              <a:rPr lang="en-US" sz="1412" dirty="0" err="1">
                <a:ea typeface="ＭＳ Ｐゴシック" pitchFamily="-106" charset="-128"/>
                <a:cs typeface="ＭＳ Ｐゴシック" pitchFamily="-106" charset="-128"/>
              </a:rPr>
              <a:t>MacCannell</a:t>
            </a:r>
            <a:r>
              <a:rPr lang="en-US" sz="1412" dirty="0">
                <a:ea typeface="ＭＳ Ｐゴシック" pitchFamily="-106" charset="-128"/>
                <a:cs typeface="ＭＳ Ｐゴシック" pitchFamily="-106" charset="-128"/>
              </a:rPr>
              <a:t>,</a:t>
            </a:r>
            <a:r>
              <a:rPr lang="en-US" sz="1412" dirty="0" smtClean="0">
                <a:ea typeface="ＭＳ Ｐゴシック" pitchFamily="-106" charset="-128"/>
                <a:cs typeface="ＭＳ Ｐゴシック" pitchFamily="-106" charset="-128"/>
              </a:rPr>
              <a:t> </a:t>
            </a:r>
            <a:r>
              <a:rPr lang="en-US" sz="1412" dirty="0" err="1" smtClean="0">
                <a:ea typeface="ＭＳ Ｐゴシック" pitchFamily="-106" charset="-128"/>
                <a:cs typeface="ＭＳ Ｐゴシック" pitchFamily="-106" charset="-128"/>
              </a:rPr>
              <a:t>Nenonen</a:t>
            </a:r>
            <a:r>
              <a:rPr lang="en-US" sz="1412" dirty="0" smtClean="0">
                <a:ea typeface="ＭＳ Ｐゴシック" pitchFamily="-106" charset="-128"/>
                <a:cs typeface="ＭＳ Ｐゴシック" pitchFamily="-106" charset="-128"/>
              </a:rPr>
              <a:t>, CDC </a:t>
            </a:r>
            <a:r>
              <a:rPr lang="en-US" sz="1412" dirty="0">
                <a:ea typeface="ＭＳ Ｐゴシック" pitchFamily="-106" charset="-128"/>
                <a:cs typeface="ＭＳ Ｐゴシック" pitchFamily="-106" charset="-128"/>
              </a:rPr>
              <a:t>Control Recommendations)</a:t>
            </a:r>
          </a:p>
          <a:p>
            <a:pPr marL="107950" indent="0"/>
            <a:endParaRPr lang="en-US" sz="2100" dirty="0">
              <a:ea typeface="ＭＳ Ｐゴシック" pitchFamily="-106" charset="-128"/>
              <a:cs typeface="ＭＳ Ｐゴシック" pitchFamily="-106" charset="-128"/>
            </a:endParaRPr>
          </a:p>
        </p:txBody>
      </p:sp>
      <p:sp>
        <p:nvSpPr>
          <p:cNvPr id="38916" name="Slide Number Placeholder 3"/>
          <p:cNvSpPr>
            <a:spLocks noGrp="1"/>
          </p:cNvSpPr>
          <p:nvPr>
            <p:ph type="sldNum" sz="quarter" idx="12"/>
          </p:nvPr>
        </p:nvSpPr>
        <p:spPr bwMode="auto">
          <a:noFill/>
          <a:ln>
            <a:miter lim="800000"/>
            <a:headEnd/>
            <a:tailEnd/>
          </a:ln>
        </p:spPr>
        <p:txBody>
          <a:bodyPr/>
          <a:lstStyle/>
          <a:p>
            <a:fld id="{A17EB14A-7369-074C-A469-F9A01E58ADDC}" type="slidenum">
              <a:rPr lang="en-US"/>
              <a:pPr/>
              <a:t>35</a:t>
            </a:fld>
            <a:endParaRPr lang="en-US">
              <a:solidFill>
                <a:schemeClr val="bg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3"/>
          <p:cNvSpPr>
            <a:spLocks noGrp="1"/>
          </p:cNvSpPr>
          <p:nvPr>
            <p:ph idx="1"/>
          </p:nvPr>
        </p:nvSpPr>
        <p:spPr>
          <a:xfrm>
            <a:off x="457200" y="961571"/>
            <a:ext cx="8382000" cy="1115786"/>
          </a:xfrm>
        </p:spPr>
        <p:txBody>
          <a:bodyPr>
            <a:normAutofit/>
          </a:bodyPr>
          <a:lstStyle/>
          <a:p>
            <a:pPr algn="ctr">
              <a:lnSpc>
                <a:spcPct val="85000"/>
              </a:lnSpc>
              <a:buNone/>
            </a:pPr>
            <a:r>
              <a:rPr lang="en-US" sz="6000" dirty="0" smtClean="0">
                <a:solidFill>
                  <a:schemeClr val="accent2"/>
                </a:solidFill>
                <a:effectLst>
                  <a:outerShdw blurRad="38100" dist="38100" dir="2700000" algn="tl">
                    <a:srgbClr val="DDDDDD"/>
                  </a:outerShdw>
                </a:effectLst>
                <a:ea typeface="ＭＳ Ｐゴシック" pitchFamily="-106" charset="-128"/>
                <a:cs typeface="ＭＳ Ｐゴシック" pitchFamily="-106" charset="-128"/>
              </a:rPr>
              <a:t>Questions</a:t>
            </a:r>
            <a:r>
              <a:rPr lang="en-US" sz="6000" dirty="0">
                <a:solidFill>
                  <a:schemeClr val="accent2"/>
                </a:solidFill>
                <a:effectLst>
                  <a:outerShdw blurRad="38100" dist="38100" dir="2700000" algn="tl">
                    <a:srgbClr val="DDDDDD"/>
                  </a:outerShdw>
                </a:effectLst>
                <a:ea typeface="ＭＳ Ｐゴシック" pitchFamily="-106" charset="-128"/>
                <a:cs typeface="ＭＳ Ｐゴシック" pitchFamily="-106" charset="-128"/>
              </a:rPr>
              <a:t>?</a:t>
            </a:r>
            <a:r>
              <a:rPr lang="en-US" sz="4000" dirty="0">
                <a:solidFill>
                  <a:schemeClr val="accent2"/>
                </a:solidFill>
                <a:effectLst>
                  <a:outerShdw blurRad="38100" dist="38100" dir="2700000" algn="tl">
                    <a:srgbClr val="DDDDDD"/>
                  </a:outerShdw>
                </a:effectLst>
                <a:ea typeface="ＭＳ Ｐゴシック" pitchFamily="-106" charset="-128"/>
                <a:cs typeface="ＭＳ Ｐゴシック" pitchFamily="-106" charset="-128"/>
              </a:rPr>
              <a:t>    </a:t>
            </a:r>
          </a:p>
        </p:txBody>
      </p:sp>
      <p:sp>
        <p:nvSpPr>
          <p:cNvPr id="39938" name="Slide Number Placeholder 3"/>
          <p:cNvSpPr>
            <a:spLocks noGrp="1"/>
          </p:cNvSpPr>
          <p:nvPr>
            <p:ph type="sldNum" sz="quarter" idx="12"/>
          </p:nvPr>
        </p:nvSpPr>
        <p:spPr bwMode="auto">
          <a:noFill/>
          <a:ln>
            <a:miter lim="800000"/>
            <a:headEnd/>
            <a:tailEnd/>
          </a:ln>
        </p:spPr>
        <p:txBody>
          <a:bodyPr/>
          <a:lstStyle/>
          <a:p>
            <a:fld id="{142BDBEB-ADF0-2443-B57F-07E804FF1805}" type="slidenum">
              <a:rPr lang="en-US"/>
              <a:pPr/>
              <a:t>36</a:t>
            </a:fld>
            <a:endParaRPr lang="en-US">
              <a:solidFill>
                <a:schemeClr val="bg1"/>
              </a:solidFill>
            </a:endParaRPr>
          </a:p>
        </p:txBody>
      </p:sp>
      <p:sp>
        <p:nvSpPr>
          <p:cNvPr id="39941" name="TextBox 4"/>
          <p:cNvSpPr txBox="1">
            <a:spLocks noChangeArrowheads="1"/>
          </p:cNvSpPr>
          <p:nvPr/>
        </p:nvSpPr>
        <p:spPr bwMode="auto">
          <a:xfrm>
            <a:off x="1057927" y="2449286"/>
            <a:ext cx="7162800" cy="1569660"/>
          </a:xfrm>
          <a:prstGeom prst="rect">
            <a:avLst/>
          </a:prstGeom>
          <a:noFill/>
          <a:ln w="9525">
            <a:noFill/>
            <a:miter lim="800000"/>
            <a:headEnd/>
            <a:tailEnd/>
          </a:ln>
        </p:spPr>
        <p:txBody>
          <a:bodyPr>
            <a:prstTxWarp prst="textNoShape">
              <a:avLst/>
            </a:prstTxWarp>
            <a:spAutoFit/>
          </a:bodyPr>
          <a:lstStyle/>
          <a:p>
            <a:pPr algn="ctr"/>
            <a:r>
              <a:rPr lang="en-US" sz="2400" dirty="0"/>
              <a:t>For more information, please contact</a:t>
            </a:r>
            <a:endParaRPr lang="en-US" sz="2400" dirty="0" smtClean="0"/>
          </a:p>
          <a:p>
            <a:pPr algn="ctr"/>
            <a:r>
              <a:rPr lang="en-US" sz="2400" dirty="0" smtClean="0"/>
              <a:t>Sue Chen @ </a:t>
            </a:r>
            <a:r>
              <a:rPr lang="en-US" sz="2400" dirty="0" smtClean="0">
                <a:hlinkClick r:id="rId3"/>
              </a:rPr>
              <a:t>980sue@comcast.net</a:t>
            </a:r>
            <a:r>
              <a:rPr lang="en-US" sz="2400" dirty="0" smtClean="0"/>
              <a:t> </a:t>
            </a:r>
          </a:p>
          <a:p>
            <a:pPr algn="ctr"/>
            <a:endParaRPr lang="en-US" sz="2400" dirty="0"/>
          </a:p>
          <a:p>
            <a:pPr algn="ctr"/>
            <a:r>
              <a:rPr lang="en-US" sz="2400" dirty="0"/>
              <a:t>Thank you</a:t>
            </a:r>
          </a:p>
        </p:txBody>
      </p:sp>
      <p:sp>
        <p:nvSpPr>
          <p:cNvPr id="39942" name="TextBox 1"/>
          <p:cNvSpPr txBox="1">
            <a:spLocks noChangeArrowheads="1"/>
          </p:cNvSpPr>
          <p:nvPr/>
        </p:nvSpPr>
        <p:spPr bwMode="auto">
          <a:xfrm>
            <a:off x="1383538" y="4296620"/>
            <a:ext cx="6504695" cy="2031325"/>
          </a:xfrm>
          <a:prstGeom prst="rect">
            <a:avLst/>
          </a:prstGeom>
          <a:noFill/>
          <a:ln w="9525">
            <a:noFill/>
            <a:miter lim="800000"/>
            <a:headEnd/>
            <a:tailEnd/>
          </a:ln>
        </p:spPr>
        <p:txBody>
          <a:bodyPr wrap="square">
            <a:prstTxWarp prst="textNoShape">
              <a:avLst/>
            </a:prstTxWarp>
            <a:spAutoFit/>
          </a:bodyPr>
          <a:lstStyle/>
          <a:p>
            <a:pPr algn="ctr"/>
            <a:r>
              <a:rPr lang="en-US" dirty="0" smtClean="0"/>
              <a:t>This information and content does not reflect the opinions of the California Department of Public Health (CDPH)                 Healthcare-Associated Infections (HAI) Program</a:t>
            </a:r>
          </a:p>
          <a:p>
            <a:pPr algn="ctr"/>
            <a:endParaRPr lang="en-US" dirty="0" smtClean="0"/>
          </a:p>
          <a:p>
            <a:pPr algn="ctr"/>
            <a:r>
              <a:rPr lang="en-US" dirty="0" smtClean="0"/>
              <a:t>As knowledge of best practices to clean the environment of care is changing so rapidly, the information presented here is only as current as the last date the slide set was worked on</a:t>
            </a:r>
            <a:r>
              <a:rPr lang="en-US" smtClean="0"/>
              <a:t>: October 21, 2016</a:t>
            </a:r>
            <a:endParaRPr lang="en-US" dirty="0"/>
          </a:p>
        </p:txBody>
      </p:sp>
      <p:pic>
        <p:nvPicPr>
          <p:cNvPr id="8" name="Picture 7" descr="IMG_7454.png"/>
          <p:cNvPicPr>
            <a:picLocks noChangeAspect="1"/>
          </p:cNvPicPr>
          <p:nvPr/>
        </p:nvPicPr>
        <p:blipFill>
          <a:blip r:embed="rId4"/>
          <a:stretch>
            <a:fillRect/>
          </a:stretch>
        </p:blipFill>
        <p:spPr>
          <a:xfrm>
            <a:off x="225009" y="5657808"/>
            <a:ext cx="832918" cy="94983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99408"/>
            <a:ext cx="8534400" cy="960438"/>
          </a:xfrm>
        </p:spPr>
        <p:txBody>
          <a:bodyPr>
            <a:normAutofit/>
          </a:bodyPr>
          <a:lstStyle/>
          <a:p>
            <a:r>
              <a:rPr lang="en-US" sz="3400" dirty="0">
                <a:solidFill>
                  <a:srgbClr val="800000"/>
                </a:solidFill>
                <a:effectLst>
                  <a:outerShdw blurRad="38100" dist="38100" dir="2700000" algn="tl">
                    <a:srgbClr val="DDDDDD"/>
                  </a:outerShdw>
                </a:effectLst>
                <a:ea typeface="ＭＳ Ｐゴシック" pitchFamily="-106" charset="-128"/>
                <a:cs typeface="ＭＳ Ｐゴシック" pitchFamily="-106" charset="-128"/>
              </a:rPr>
              <a:t>Dirty Environment </a:t>
            </a:r>
            <a:r>
              <a:rPr lang="en-US" sz="3400" dirty="0" err="1">
                <a:solidFill>
                  <a:srgbClr val="800000"/>
                </a:solidFill>
                <a:effectLst>
                  <a:outerShdw blurRad="38100" dist="38100" dir="2700000" algn="tl">
                    <a:srgbClr val="DDDDDD"/>
                  </a:outerShdw>
                </a:effectLst>
                <a:ea typeface="ＭＳ Ｐゴシック" pitchFamily="-106" charset="-128"/>
                <a:cs typeface="ＭＳ Ｐゴシック" pitchFamily="-106" charset="-128"/>
                <a:sym typeface="Wingdings" pitchFamily="-106" charset="2"/>
              </a:rPr>
              <a:t></a:t>
            </a:r>
            <a:r>
              <a:rPr lang="en-US" sz="3400" dirty="0">
                <a:solidFill>
                  <a:srgbClr val="800000"/>
                </a:solidFill>
                <a:effectLst>
                  <a:outerShdw blurRad="38100" dist="38100" dir="2700000" algn="tl">
                    <a:srgbClr val="DDDDDD"/>
                  </a:outerShdw>
                </a:effectLst>
                <a:ea typeface="ＭＳ Ｐゴシック" pitchFamily="-106" charset="-128"/>
                <a:cs typeface="ＭＳ Ｐゴシック" pitchFamily="-106" charset="-128"/>
                <a:sym typeface="Wingdings" pitchFamily="-106" charset="2"/>
              </a:rPr>
              <a:t> Disease Transmission</a:t>
            </a:r>
            <a:endParaRPr lang="en-US" sz="3400" dirty="0">
              <a:solidFill>
                <a:srgbClr val="800000"/>
              </a:solidFill>
              <a:effectLst>
                <a:outerShdw blurRad="38100" dist="38100" dir="2700000" algn="tl">
                  <a:srgbClr val="DDDDDD"/>
                </a:outerShdw>
              </a:effectLst>
              <a:ea typeface="ＭＳ Ｐゴシック" pitchFamily="-106" charset="-128"/>
              <a:cs typeface="ＭＳ Ｐゴシック" pitchFamily="-106" charset="-128"/>
            </a:endParaRPr>
          </a:p>
        </p:txBody>
      </p:sp>
      <p:sp>
        <p:nvSpPr>
          <p:cNvPr id="7171" name="Text Placeholder 6"/>
          <p:cNvSpPr>
            <a:spLocks noGrp="1"/>
          </p:cNvSpPr>
          <p:nvPr>
            <p:ph type="body" idx="1"/>
          </p:nvPr>
        </p:nvSpPr>
        <p:spPr>
          <a:xfrm>
            <a:off x="4343400" y="1447800"/>
            <a:ext cx="3429000" cy="639762"/>
          </a:xfrm>
        </p:spPr>
        <p:txBody>
          <a:bodyPr/>
          <a:lstStyle/>
          <a:p>
            <a:r>
              <a:rPr lang="en-US" b="0" dirty="0">
                <a:solidFill>
                  <a:srgbClr val="C00000"/>
                </a:solidFill>
                <a:ea typeface="ＭＳ Ｐゴシック" pitchFamily="-106" charset="-128"/>
                <a:cs typeface="ＭＳ Ｐゴシック" pitchFamily="-106" charset="-128"/>
              </a:rPr>
              <a:t>How Transmission Occurs</a:t>
            </a:r>
          </a:p>
        </p:txBody>
      </p:sp>
      <p:pic>
        <p:nvPicPr>
          <p:cNvPr id="7174" name="Picture 2"/>
          <p:cNvPicPr>
            <a:picLocks noGrp="1" noChangeAspect="1" noChangeArrowheads="1"/>
          </p:cNvPicPr>
          <p:nvPr>
            <p:ph sz="half" idx="2"/>
          </p:nvPr>
        </p:nvPicPr>
        <p:blipFill>
          <a:blip r:embed="rId3"/>
          <a:srcRect/>
          <a:stretch>
            <a:fillRect/>
          </a:stretch>
        </p:blipFill>
        <p:spPr>
          <a:xfrm>
            <a:off x="381000" y="1447800"/>
            <a:ext cx="3697288" cy="4191000"/>
          </a:xfrm>
          <a:noFill/>
        </p:spPr>
      </p:pic>
      <p:sp>
        <p:nvSpPr>
          <p:cNvPr id="7175" name="Text Placeholder 6"/>
          <p:cNvSpPr>
            <a:spLocks noGrp="1"/>
          </p:cNvSpPr>
          <p:nvPr>
            <p:ph type="body" sz="quarter" idx="3"/>
          </p:nvPr>
        </p:nvSpPr>
        <p:spPr>
          <a:xfrm>
            <a:off x="381000" y="1524000"/>
            <a:ext cx="3581400" cy="639763"/>
          </a:xfrm>
        </p:spPr>
        <p:txBody>
          <a:bodyPr>
            <a:normAutofit fontScale="92500"/>
          </a:bodyPr>
          <a:lstStyle/>
          <a:p>
            <a:r>
              <a:rPr lang="en-US" b="0">
                <a:solidFill>
                  <a:srgbClr val="C00000"/>
                </a:solidFill>
                <a:ea typeface="ＭＳ Ｐゴシック" pitchFamily="-106" charset="-128"/>
                <a:cs typeface="ＭＳ Ｐゴシック" pitchFamily="-106" charset="-128"/>
              </a:rPr>
              <a:t>Cycle of Disease Transmission</a:t>
            </a:r>
          </a:p>
        </p:txBody>
      </p:sp>
      <p:sp>
        <p:nvSpPr>
          <p:cNvPr id="7172" name="Content Placeholder 7"/>
          <p:cNvSpPr>
            <a:spLocks noGrp="1"/>
          </p:cNvSpPr>
          <p:nvPr>
            <p:ph sz="quarter" idx="4"/>
          </p:nvPr>
        </p:nvSpPr>
        <p:spPr>
          <a:xfrm>
            <a:off x="4343400" y="2209800"/>
            <a:ext cx="4343400" cy="3916363"/>
          </a:xfrm>
        </p:spPr>
        <p:txBody>
          <a:bodyPr>
            <a:normAutofit lnSpcReduction="10000"/>
          </a:bodyPr>
          <a:lstStyle/>
          <a:p>
            <a:r>
              <a:rPr lang="en-US" sz="2000" dirty="0">
                <a:ea typeface="ＭＳ Ｐゴシック" pitchFamily="-106" charset="-128"/>
                <a:cs typeface="ＭＳ Ｐゴシック" pitchFamily="-106" charset="-128"/>
              </a:rPr>
              <a:t>Surface must become contaminated</a:t>
            </a:r>
          </a:p>
          <a:p>
            <a:r>
              <a:rPr lang="en-US" sz="2000" dirty="0">
                <a:ea typeface="ＭＳ Ｐゴシック" pitchFamily="-106" charset="-128"/>
                <a:cs typeface="ＭＳ Ｐゴシック" pitchFamily="-106" charset="-128"/>
              </a:rPr>
              <a:t>Organisms must survive on surface</a:t>
            </a:r>
          </a:p>
          <a:p>
            <a:r>
              <a:rPr lang="en-US" sz="2000" dirty="0">
                <a:ea typeface="ＭＳ Ｐゴシック" pitchFamily="-106" charset="-128"/>
                <a:cs typeface="ＭＳ Ｐゴシック" pitchFamily="-106" charset="-128"/>
              </a:rPr>
              <a:t>Organism is picked up by a person in sufficient quantity </a:t>
            </a:r>
          </a:p>
          <a:p>
            <a:r>
              <a:rPr lang="en-US" sz="2000" dirty="0">
                <a:ea typeface="ＭＳ Ｐゴシック" pitchFamily="-106" charset="-128"/>
                <a:cs typeface="ＭＳ Ｐゴシック" pitchFamily="-106" charset="-128"/>
              </a:rPr>
              <a:t>Person must omit or poorly perform hand hygiene</a:t>
            </a:r>
          </a:p>
          <a:p>
            <a:r>
              <a:rPr lang="en-US" sz="2000" dirty="0">
                <a:ea typeface="ＭＳ Ｐゴシック" pitchFamily="-106" charset="-128"/>
                <a:cs typeface="ＭＳ Ｐゴシック" pitchFamily="-106" charset="-128"/>
              </a:rPr>
              <a:t>Person must transmit organism to another patient or object in sufficient quantity to cause disease   </a:t>
            </a:r>
            <a:r>
              <a:rPr lang="en-US" sz="1200" dirty="0">
                <a:ea typeface="ＭＳ Ｐゴシック" pitchFamily="-106" charset="-128"/>
                <a:cs typeface="ＭＳ Ｐゴシック" pitchFamily="-106" charset="-128"/>
              </a:rPr>
              <a:t>(Bennett &amp; </a:t>
            </a:r>
            <a:r>
              <a:rPr lang="en-US" sz="1200" dirty="0" err="1">
                <a:ea typeface="ＭＳ Ｐゴシック" pitchFamily="-106" charset="-128"/>
                <a:cs typeface="ＭＳ Ｐゴシック" pitchFamily="-106" charset="-128"/>
              </a:rPr>
              <a:t>Brachman</a:t>
            </a:r>
            <a:r>
              <a:rPr lang="en-US" sz="1200" dirty="0">
                <a:ea typeface="ＭＳ Ｐゴシック" pitchFamily="-106" charset="-128"/>
                <a:cs typeface="ＭＳ Ｐゴシック" pitchFamily="-106" charset="-128"/>
              </a:rPr>
              <a:t>, HICPAC)</a:t>
            </a:r>
          </a:p>
        </p:txBody>
      </p:sp>
      <p:sp>
        <p:nvSpPr>
          <p:cNvPr id="7173" name="Slide Number Placeholder 3"/>
          <p:cNvSpPr>
            <a:spLocks noGrp="1"/>
          </p:cNvSpPr>
          <p:nvPr>
            <p:ph type="sldNum" sz="quarter" idx="12"/>
          </p:nvPr>
        </p:nvSpPr>
        <p:spPr bwMode="auto">
          <a:noFill/>
          <a:ln>
            <a:miter lim="800000"/>
            <a:headEnd/>
            <a:tailEnd/>
          </a:ln>
        </p:spPr>
        <p:txBody>
          <a:bodyPr/>
          <a:lstStyle/>
          <a:p>
            <a:fld id="{194D1EFC-D340-BD46-A616-11C9BC74CF9B}" type="slidenum">
              <a:rPr lang="en-US"/>
              <a:pPr/>
              <a:t>4</a:t>
            </a:fld>
            <a:endParaRPr lang="en-US">
              <a:solidFill>
                <a:schemeClr val="bg1"/>
              </a:solidFill>
            </a:endParaRPr>
          </a:p>
        </p:txBody>
      </p:sp>
      <p:sp>
        <p:nvSpPr>
          <p:cNvPr id="7176" name="TextBox 8"/>
          <p:cNvSpPr txBox="1">
            <a:spLocks noChangeArrowheads="1"/>
          </p:cNvSpPr>
          <p:nvPr/>
        </p:nvSpPr>
        <p:spPr bwMode="auto">
          <a:xfrm>
            <a:off x="1712913" y="6207125"/>
            <a:ext cx="7010400" cy="338138"/>
          </a:xfrm>
          <a:prstGeom prst="rect">
            <a:avLst/>
          </a:prstGeom>
          <a:noFill/>
          <a:ln w="9525">
            <a:noFill/>
            <a:miter lim="800000"/>
            <a:headEnd/>
            <a:tailEnd/>
          </a:ln>
        </p:spPr>
        <p:txBody>
          <a:bodyPr>
            <a:prstTxWarp prst="textNoShape">
              <a:avLst/>
            </a:prstTxWarp>
            <a:spAutoFit/>
          </a:bodyPr>
          <a:lstStyle/>
          <a:p>
            <a:r>
              <a:rPr lang="en-US" sz="1600" u="sng">
                <a:hlinkClick r:id="rId4"/>
              </a:rPr>
              <a:t>http://diseasedetectives.wikia.com/wiki/Chain_of_Transmission</a:t>
            </a:r>
            <a:endParaRPr lang="en-US" sz="16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3950"/>
            <a:ext cx="8229600" cy="877888"/>
          </a:xfrm>
        </p:spPr>
        <p:txBody>
          <a:bodyPr>
            <a:normAutofit fontScale="90000"/>
          </a:bodyPr>
          <a:lstStyle/>
          <a:p>
            <a:pPr>
              <a:defRPr/>
            </a:pPr>
            <a:r>
              <a:rPr lang="en-US" sz="3400" dirty="0" smtClean="0">
                <a:solidFill>
                  <a:srgbClr val="800000"/>
                </a:solidFill>
              </a:rPr>
              <a:t>What is Cleaning? What are Cleaning Strategies?</a:t>
            </a:r>
            <a:endParaRPr lang="en-US" sz="3400" dirty="0">
              <a:solidFill>
                <a:srgbClr val="800000"/>
              </a:solidFill>
            </a:endParaRPr>
          </a:p>
        </p:txBody>
      </p:sp>
      <p:sp>
        <p:nvSpPr>
          <p:cNvPr id="8195" name="Content Placeholder 2"/>
          <p:cNvSpPr>
            <a:spLocks noGrp="1"/>
          </p:cNvSpPr>
          <p:nvPr>
            <p:ph idx="1"/>
          </p:nvPr>
        </p:nvSpPr>
        <p:spPr>
          <a:xfrm>
            <a:off x="457200" y="1582907"/>
            <a:ext cx="8229600" cy="4745038"/>
          </a:xfrm>
        </p:spPr>
        <p:txBody>
          <a:bodyPr>
            <a:normAutofit fontScale="92500"/>
          </a:bodyPr>
          <a:lstStyle/>
          <a:p>
            <a:pPr marL="450850" indent="-342900">
              <a:buFont typeface="Arial" pitchFamily="-106" charset="0"/>
              <a:buChar char="•"/>
            </a:pPr>
            <a:r>
              <a:rPr lang="en-US" dirty="0">
                <a:ea typeface="ＭＳ Ｐゴシック" pitchFamily="-106" charset="-128"/>
                <a:cs typeface="ＭＳ Ｐゴシック" pitchFamily="-106" charset="-128"/>
              </a:rPr>
              <a:t>CDC Definition of Cleaning: </a:t>
            </a:r>
          </a:p>
          <a:p>
            <a:pPr marL="400050" lvl="1" indent="0">
              <a:buFont typeface="Georgia" pitchFamily="-106" charset="0"/>
              <a:buNone/>
            </a:pPr>
            <a:r>
              <a:rPr lang="en-US" sz="2100" dirty="0"/>
              <a:t>“Removal, usually with detergent…, of adherent visible soil, blood, protein substances, microorganisms and other debris from surfaces, crevices, … by a manual or mechanical process that prepares items for… further decontamination” </a:t>
            </a:r>
            <a:r>
              <a:rPr lang="en-US" sz="1200" dirty="0">
                <a:solidFill>
                  <a:schemeClr val="tx2"/>
                </a:solidFill>
              </a:rPr>
              <a:t>(HICPAC)</a:t>
            </a:r>
            <a:endParaRPr lang="en-US" sz="2100" dirty="0"/>
          </a:p>
          <a:p>
            <a:pPr marL="450850" indent="-342900">
              <a:buFont typeface="Arial" pitchFamily="-106" charset="0"/>
              <a:buChar char="•"/>
            </a:pPr>
            <a:r>
              <a:rPr lang="en-US" dirty="0">
                <a:ea typeface="ＭＳ Ｐゴシック" pitchFamily="-106" charset="-128"/>
                <a:cs typeface="ＭＳ Ｐゴシック" pitchFamily="-106" charset="-128"/>
              </a:rPr>
              <a:t>Traditional cleaning methods do not automatically provide disinfection </a:t>
            </a:r>
            <a:r>
              <a:rPr lang="en-US" sz="1200" dirty="0">
                <a:solidFill>
                  <a:schemeClr val="tx2"/>
                </a:solidFill>
                <a:ea typeface="ＭＳ Ｐゴシック" pitchFamily="-106" charset="-128"/>
                <a:cs typeface="ＭＳ Ｐゴシック" pitchFamily="-106" charset="-128"/>
              </a:rPr>
              <a:t>(Dancer)</a:t>
            </a:r>
            <a:endParaRPr lang="en-US" sz="2200" dirty="0">
              <a:solidFill>
                <a:schemeClr val="tx2"/>
              </a:solidFill>
              <a:ea typeface="ＭＳ Ｐゴシック" pitchFamily="-106" charset="-128"/>
              <a:cs typeface="ＭＳ Ｐゴシック" pitchFamily="-106" charset="-128"/>
            </a:endParaRPr>
          </a:p>
          <a:p>
            <a:pPr marL="450850" indent="-342900">
              <a:buFont typeface="Arial" pitchFamily="-106" charset="0"/>
              <a:buChar char="•"/>
            </a:pPr>
            <a:r>
              <a:rPr lang="en-US" dirty="0">
                <a:ea typeface="ＭＳ Ｐゴシック" pitchFamily="-106" charset="-128"/>
                <a:cs typeface="ＭＳ Ｐゴシック" pitchFamily="-106" charset="-128"/>
              </a:rPr>
              <a:t>Strategies to reduce environmental </a:t>
            </a:r>
            <a:r>
              <a:rPr lang="en-US" dirty="0" err="1">
                <a:ea typeface="ＭＳ Ｐゴシック" pitchFamily="-106" charset="-128"/>
                <a:cs typeface="ＭＳ Ｐゴシック" pitchFamily="-106" charset="-128"/>
              </a:rPr>
              <a:t>bioburden</a:t>
            </a:r>
            <a:r>
              <a:rPr lang="en-US" dirty="0">
                <a:ea typeface="ＭＳ Ｐゴシック" pitchFamily="-106" charset="-128"/>
                <a:cs typeface="ＭＳ Ｐゴシック" pitchFamily="-106" charset="-128"/>
              </a:rPr>
              <a:t>:</a:t>
            </a:r>
          </a:p>
          <a:p>
            <a:pPr marL="1009650" lvl="2" indent="-342900"/>
            <a:r>
              <a:rPr lang="en-US" sz="1800" dirty="0">
                <a:ea typeface="ＭＳ Ｐゴシック" pitchFamily="-106" charset="-128"/>
              </a:rPr>
              <a:t>Improve cleaning in rooms of patients known to carry HAI pathogens after discharge</a:t>
            </a:r>
          </a:p>
          <a:p>
            <a:pPr marL="1009650" lvl="2" indent="-342900"/>
            <a:r>
              <a:rPr lang="en-US" sz="1800" dirty="0">
                <a:ea typeface="ＭＳ Ｐゴシック" pitchFamily="-106" charset="-128"/>
              </a:rPr>
              <a:t>Daily disinfection of touchable objects and portable equipment</a:t>
            </a:r>
          </a:p>
          <a:p>
            <a:pPr marL="1009650" lvl="2" indent="-342900"/>
            <a:r>
              <a:rPr lang="en-US" sz="1800" dirty="0">
                <a:ea typeface="ＭＳ Ｐゴシック" pitchFamily="-106" charset="-128"/>
              </a:rPr>
              <a:t>Cleaning and disinfection should be done in all rooms to reduce potential transmission from environment if colonized patients are not recognized   </a:t>
            </a:r>
            <a:r>
              <a:rPr lang="en-US" sz="1200" dirty="0">
                <a:ea typeface="ＭＳ Ｐゴシック" pitchFamily="-106" charset="-128"/>
              </a:rPr>
              <a:t>(</a:t>
            </a:r>
            <a:r>
              <a:rPr lang="en-US" sz="1200" dirty="0" err="1">
                <a:ea typeface="ＭＳ Ｐゴシック" pitchFamily="-106" charset="-128"/>
              </a:rPr>
              <a:t>Donskey</a:t>
            </a:r>
            <a:r>
              <a:rPr lang="en-US" sz="1200" dirty="0">
                <a:ea typeface="ＭＳ Ｐゴシック" pitchFamily="-106" charset="-128"/>
              </a:rPr>
              <a:t>)</a:t>
            </a:r>
            <a:endParaRPr lang="en-US" sz="1800" dirty="0">
              <a:ea typeface="ＭＳ Ｐゴシック" pitchFamily="-106" charset="-128"/>
            </a:endParaRPr>
          </a:p>
          <a:p>
            <a:pPr marL="1009650" lvl="2" indent="-342900"/>
            <a:endParaRPr lang="en-US" sz="2000" dirty="0">
              <a:ea typeface="ＭＳ Ｐゴシック" pitchFamily="-106" charset="-128"/>
            </a:endParaRPr>
          </a:p>
        </p:txBody>
      </p:sp>
      <p:sp>
        <p:nvSpPr>
          <p:cNvPr id="8196" name="Slide Number Placeholder 3"/>
          <p:cNvSpPr>
            <a:spLocks noGrp="1"/>
          </p:cNvSpPr>
          <p:nvPr>
            <p:ph type="sldNum" sz="quarter" idx="12"/>
          </p:nvPr>
        </p:nvSpPr>
        <p:spPr bwMode="auto">
          <a:noFill/>
          <a:ln>
            <a:miter lim="800000"/>
            <a:headEnd/>
            <a:tailEnd/>
          </a:ln>
        </p:spPr>
        <p:txBody>
          <a:bodyPr/>
          <a:lstStyle/>
          <a:p>
            <a:fld id="{E1B43DCE-4FCB-714F-9476-2468ACA5AD8F}" type="slidenum">
              <a:rPr lang="en-US"/>
              <a:pPr/>
              <a:t>5</a:t>
            </a:fld>
            <a:endParaRPr lang="en-US">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328"/>
            <a:ext cx="8229600" cy="838200"/>
          </a:xfrm>
        </p:spPr>
        <p:txBody>
          <a:bodyPr/>
          <a:lstStyle/>
          <a:p>
            <a:pPr>
              <a:defRPr/>
            </a:pPr>
            <a:r>
              <a:rPr lang="en-US" sz="3400" dirty="0" smtClean="0">
                <a:solidFill>
                  <a:srgbClr val="800000"/>
                </a:solidFill>
              </a:rPr>
              <a:t>The Importance of Manual Cleaning</a:t>
            </a:r>
            <a:endParaRPr lang="en-US" sz="3400" dirty="0">
              <a:solidFill>
                <a:srgbClr val="800000"/>
              </a:solidFill>
            </a:endParaRPr>
          </a:p>
        </p:txBody>
      </p:sp>
      <p:sp>
        <p:nvSpPr>
          <p:cNvPr id="9219" name="Content Placeholder 2"/>
          <p:cNvSpPr>
            <a:spLocks noGrp="1"/>
          </p:cNvSpPr>
          <p:nvPr>
            <p:ph idx="1"/>
          </p:nvPr>
        </p:nvSpPr>
        <p:spPr>
          <a:xfrm>
            <a:off x="457200" y="1362824"/>
            <a:ext cx="8229600" cy="4745038"/>
          </a:xfrm>
        </p:spPr>
        <p:txBody>
          <a:bodyPr>
            <a:normAutofit/>
          </a:bodyPr>
          <a:lstStyle/>
          <a:p>
            <a:pPr marL="450850" indent="-342900">
              <a:buFont typeface="Arial" pitchFamily="-106" charset="0"/>
              <a:buChar char="•"/>
            </a:pPr>
            <a:r>
              <a:rPr lang="en-US" dirty="0">
                <a:ea typeface="ＭＳ Ｐゴシック" pitchFamily="-106" charset="-128"/>
                <a:cs typeface="ＭＳ Ｐゴシック" pitchFamily="-106" charset="-128"/>
              </a:rPr>
              <a:t>How long bacteria can live on a surface depends on</a:t>
            </a:r>
          </a:p>
          <a:p>
            <a:pPr marL="742950" lvl="1" indent="-342900">
              <a:buFont typeface="Arial" pitchFamily="-106" charset="0"/>
              <a:buChar char="•"/>
            </a:pPr>
            <a:r>
              <a:rPr lang="en-US" sz="2200" dirty="0"/>
              <a:t>Temperature, humidity, surface porosity, number deposited, type of microbe, disinfectant residual</a:t>
            </a:r>
          </a:p>
          <a:p>
            <a:pPr marL="742950" lvl="1" indent="-342900">
              <a:buFont typeface="Arial" pitchFamily="-106" charset="0"/>
              <a:buChar char="•"/>
            </a:pPr>
            <a:r>
              <a:rPr lang="en-US" sz="2200" dirty="0"/>
              <a:t>Some bacteria (</a:t>
            </a:r>
            <a:r>
              <a:rPr lang="en-US" sz="2200" i="1" dirty="0"/>
              <a:t>C. diff, </a:t>
            </a:r>
            <a:r>
              <a:rPr lang="en-US" sz="2200" i="1" dirty="0" err="1"/>
              <a:t>Acinetobacter</a:t>
            </a:r>
            <a:r>
              <a:rPr lang="en-US" sz="2200" dirty="0"/>
              <a:t>) naturally more resistant to disinfectants</a:t>
            </a:r>
          </a:p>
          <a:p>
            <a:pPr marL="742950" lvl="1" indent="-342900">
              <a:buFont typeface="Arial" pitchFamily="-106" charset="0"/>
              <a:buChar char="•"/>
            </a:pPr>
            <a:r>
              <a:rPr lang="en-US" sz="2200" dirty="0"/>
              <a:t>Bacteria can survive when ‘sprayed and wiped’ rather than actively scrubbed </a:t>
            </a:r>
            <a:r>
              <a:rPr lang="en-US" sz="1200" dirty="0"/>
              <a:t>(Dancer)</a:t>
            </a:r>
          </a:p>
          <a:p>
            <a:pPr marL="450850" indent="-342900">
              <a:buFont typeface="Arial" pitchFamily="-106" charset="0"/>
              <a:buChar char="•"/>
            </a:pPr>
            <a:r>
              <a:rPr lang="en-US" dirty="0">
                <a:ea typeface="ＭＳ Ｐゴシック" pitchFamily="-106" charset="-128"/>
                <a:cs typeface="ＭＳ Ｐゴシック" pitchFamily="-106" charset="-128"/>
              </a:rPr>
              <a:t>Failure of cleaning and disinfection show that the next occupant of that room is twice as likely to become colonized or infected </a:t>
            </a:r>
            <a:r>
              <a:rPr lang="en-US" sz="1200" dirty="0">
                <a:ea typeface="ＭＳ Ｐゴシック" pitchFamily="-106" charset="-128"/>
                <a:cs typeface="ＭＳ Ｐゴシック" pitchFamily="-106" charset="-128"/>
              </a:rPr>
              <a:t>(</a:t>
            </a:r>
            <a:r>
              <a:rPr lang="en-US" sz="1200" dirty="0" err="1">
                <a:ea typeface="ＭＳ Ｐゴシック" pitchFamily="-106" charset="-128"/>
                <a:cs typeface="ＭＳ Ｐゴシック" pitchFamily="-106" charset="-128"/>
              </a:rPr>
              <a:t>Rutala</a:t>
            </a:r>
            <a:r>
              <a:rPr lang="en-US" sz="1200" dirty="0" smtClean="0">
                <a:ea typeface="ＭＳ Ｐゴシック" pitchFamily="-106" charset="-128"/>
                <a:cs typeface="ＭＳ Ｐゴシック" pitchFamily="-106" charset="-128"/>
              </a:rPr>
              <a:t>)</a:t>
            </a:r>
            <a:endParaRPr lang="en-US" sz="400" dirty="0" smtClean="0">
              <a:ea typeface="ＭＳ Ｐゴシック" pitchFamily="-106" charset="-128"/>
              <a:cs typeface="ＭＳ Ｐゴシック" pitchFamily="-106" charset="-128"/>
            </a:endParaRPr>
          </a:p>
          <a:p>
            <a:pPr marL="450850" indent="-342900">
              <a:buFont typeface="Arial" pitchFamily="-106" charset="0"/>
              <a:buChar char="•"/>
            </a:pPr>
            <a:r>
              <a:rPr lang="en-US" dirty="0">
                <a:ea typeface="ＭＳ Ｐゴシック" pitchFamily="-106" charset="-128"/>
                <a:cs typeface="ＭＳ Ｐゴシック" pitchFamily="-106" charset="-128"/>
              </a:rPr>
              <a:t>Disinfectants work best on pre-cleaned surfaces </a:t>
            </a:r>
            <a:r>
              <a:rPr lang="en-US" sz="1200" dirty="0">
                <a:ea typeface="ＭＳ Ｐゴシック" pitchFamily="-106" charset="-128"/>
                <a:cs typeface="ＭＳ Ｐゴシック" pitchFamily="-106" charset="-128"/>
              </a:rPr>
              <a:t>(everybody)</a:t>
            </a:r>
          </a:p>
        </p:txBody>
      </p:sp>
      <p:sp>
        <p:nvSpPr>
          <p:cNvPr id="9220" name="Slide Number Placeholder 3"/>
          <p:cNvSpPr>
            <a:spLocks noGrp="1"/>
          </p:cNvSpPr>
          <p:nvPr>
            <p:ph type="sldNum" sz="quarter" idx="12"/>
          </p:nvPr>
        </p:nvSpPr>
        <p:spPr bwMode="auto">
          <a:noFill/>
          <a:ln>
            <a:miter lim="800000"/>
            <a:headEnd/>
            <a:tailEnd/>
          </a:ln>
        </p:spPr>
        <p:txBody>
          <a:bodyPr/>
          <a:lstStyle/>
          <a:p>
            <a:fld id="{966D03CB-A26F-084C-94AF-11E077C75665}" type="slidenum">
              <a:rPr lang="en-US"/>
              <a:pPr/>
              <a:t>6</a:t>
            </a:fld>
            <a:endParaRPr lang="en-US">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68435"/>
            <a:ext cx="8534400" cy="950912"/>
          </a:xfrm>
        </p:spPr>
        <p:txBody>
          <a:bodyPr>
            <a:normAutofit/>
          </a:bodyPr>
          <a:lstStyle/>
          <a:p>
            <a:r>
              <a:rPr lang="en-US" sz="3400" dirty="0" err="1">
                <a:solidFill>
                  <a:srgbClr val="800000"/>
                </a:solidFill>
                <a:effectLst>
                  <a:outerShdw blurRad="38100" dist="38100" dir="2700000" algn="tl">
                    <a:srgbClr val="DDDDDD"/>
                  </a:outerShdw>
                </a:effectLst>
                <a:ea typeface="ＭＳ Ｐゴシック" pitchFamily="-106" charset="-128"/>
                <a:cs typeface="ＭＳ Ｐゴシック" pitchFamily="-106" charset="-128"/>
              </a:rPr>
              <a:t>Biofilm</a:t>
            </a:r>
            <a:r>
              <a:rPr lang="en-US" sz="3400" dirty="0">
                <a:solidFill>
                  <a:srgbClr val="800000"/>
                </a:solidFill>
                <a:effectLst>
                  <a:outerShdw blurRad="38100" dist="38100" dir="2700000" algn="tl">
                    <a:srgbClr val="DDDDDD"/>
                  </a:outerShdw>
                </a:effectLst>
                <a:ea typeface="ＭＳ Ｐゴシック" pitchFamily="-106" charset="-128"/>
                <a:cs typeface="ＭＳ Ｐゴシック" pitchFamily="-106" charset="-128"/>
              </a:rPr>
              <a:t> – Why it is so Important to Prevent</a:t>
            </a:r>
          </a:p>
        </p:txBody>
      </p:sp>
      <p:sp>
        <p:nvSpPr>
          <p:cNvPr id="10243" name="Content Placeholder 2"/>
          <p:cNvSpPr>
            <a:spLocks noGrp="1"/>
          </p:cNvSpPr>
          <p:nvPr>
            <p:ph idx="1"/>
          </p:nvPr>
        </p:nvSpPr>
        <p:spPr>
          <a:xfrm>
            <a:off x="304800" y="1219347"/>
            <a:ext cx="8458200" cy="4745038"/>
          </a:xfrm>
        </p:spPr>
        <p:txBody>
          <a:bodyPr/>
          <a:lstStyle/>
          <a:p>
            <a:pPr marL="450850" indent="-342900">
              <a:buFont typeface="Arial" pitchFamily="-106" charset="0"/>
              <a:buChar char="•"/>
            </a:pPr>
            <a:r>
              <a:rPr lang="en-US" dirty="0" err="1">
                <a:ea typeface="ＭＳ Ｐゴシック" pitchFamily="-106" charset="-128"/>
                <a:cs typeface="ＭＳ Ｐゴシック" pitchFamily="-106" charset="-128"/>
              </a:rPr>
              <a:t>Biofilm</a:t>
            </a:r>
            <a:r>
              <a:rPr lang="en-US" dirty="0">
                <a:ea typeface="ＭＳ Ｐゴシック" pitchFamily="-106" charset="-128"/>
                <a:cs typeface="ＭＳ Ｐゴシック" pitchFamily="-106" charset="-128"/>
              </a:rPr>
              <a:t> is a layer of living and dead cells firmly attached to a surface under a protective coating </a:t>
            </a:r>
            <a:r>
              <a:rPr lang="en-US" sz="1200" dirty="0">
                <a:ea typeface="ＭＳ Ｐゴシック" pitchFamily="-106" charset="-128"/>
                <a:cs typeface="ＭＳ Ｐゴシック" pitchFamily="-106" charset="-128"/>
              </a:rPr>
              <a:t>(</a:t>
            </a:r>
            <a:r>
              <a:rPr lang="en-US" sz="1200" dirty="0" err="1">
                <a:ea typeface="ＭＳ Ｐゴシック" pitchFamily="-106" charset="-128"/>
                <a:cs typeface="ＭＳ Ｐゴシック" pitchFamily="-106" charset="-128"/>
              </a:rPr>
              <a:t>Hu</a:t>
            </a:r>
            <a:r>
              <a:rPr lang="en-US" sz="1200" dirty="0">
                <a:ea typeface="ＭＳ Ｐゴシック" pitchFamily="-106" charset="-128"/>
                <a:cs typeface="ＭＳ Ｐゴシック" pitchFamily="-106" charset="-128"/>
              </a:rPr>
              <a:t>, Lindsay)</a:t>
            </a:r>
            <a:endParaRPr lang="en-US" dirty="0">
              <a:ea typeface="ＭＳ Ｐゴシック" pitchFamily="-106" charset="-128"/>
              <a:cs typeface="ＭＳ Ｐゴシック" pitchFamily="-106" charset="-128"/>
            </a:endParaRPr>
          </a:p>
          <a:p>
            <a:pPr marL="742950" lvl="1" indent="-342900">
              <a:buFont typeface="Arial" pitchFamily="-106" charset="0"/>
              <a:buChar char="•"/>
            </a:pPr>
            <a:r>
              <a:rPr lang="en-US" sz="2000" dirty="0"/>
              <a:t>Coating protects bacteria from antibiotics and disinfectants (50 times more disinfectant required for kill than if </a:t>
            </a:r>
            <a:r>
              <a:rPr lang="en-US" sz="2000" dirty="0" err="1"/>
              <a:t>biofilm</a:t>
            </a:r>
            <a:r>
              <a:rPr lang="en-US" sz="2000" dirty="0"/>
              <a:t> not present)</a:t>
            </a:r>
          </a:p>
          <a:p>
            <a:pPr marL="742950" lvl="1" indent="-342900">
              <a:buFont typeface="Arial" pitchFamily="-106" charset="0"/>
              <a:buChar char="•"/>
            </a:pPr>
            <a:r>
              <a:rPr lang="en-US" sz="2000" dirty="0"/>
              <a:t>Organisms live longer and can transfer drug resistance to other organisms; can be dried onto a surface</a:t>
            </a:r>
          </a:p>
          <a:p>
            <a:pPr marL="450850" indent="-342900">
              <a:buFont typeface="Arial" pitchFamily="-106" charset="0"/>
              <a:buChar char="•"/>
            </a:pPr>
            <a:r>
              <a:rPr lang="en-US" dirty="0">
                <a:ea typeface="ＭＳ Ｐゴシック" pitchFamily="-106" charset="-128"/>
                <a:cs typeface="ＭＳ Ｐゴシック" pitchFamily="-106" charset="-128"/>
              </a:rPr>
              <a:t>The best way to minimize </a:t>
            </a:r>
            <a:r>
              <a:rPr lang="en-US" dirty="0" err="1">
                <a:ea typeface="ＭＳ Ｐゴシック" pitchFamily="-106" charset="-128"/>
                <a:cs typeface="ＭＳ Ｐゴシック" pitchFamily="-106" charset="-128"/>
              </a:rPr>
              <a:t>biofilm</a:t>
            </a:r>
            <a:r>
              <a:rPr lang="en-US" dirty="0">
                <a:ea typeface="ＭＳ Ｐゴシック" pitchFamily="-106" charset="-128"/>
                <a:cs typeface="ＭＳ Ｐゴシック" pitchFamily="-106" charset="-128"/>
              </a:rPr>
              <a:t> is to prevent initial attachment; this requires manual cleaning with friction followed by disinfection</a:t>
            </a:r>
          </a:p>
        </p:txBody>
      </p:sp>
      <p:sp>
        <p:nvSpPr>
          <p:cNvPr id="10244" name="Slide Number Placeholder 3"/>
          <p:cNvSpPr>
            <a:spLocks noGrp="1"/>
          </p:cNvSpPr>
          <p:nvPr>
            <p:ph type="sldNum" sz="quarter" idx="12"/>
          </p:nvPr>
        </p:nvSpPr>
        <p:spPr bwMode="auto">
          <a:noFill/>
          <a:ln>
            <a:miter lim="800000"/>
            <a:headEnd/>
            <a:tailEnd/>
          </a:ln>
        </p:spPr>
        <p:txBody>
          <a:bodyPr/>
          <a:lstStyle/>
          <a:p>
            <a:fld id="{D8143654-7DAB-5F44-848E-C90EFE8BCD84}" type="slidenum">
              <a:rPr lang="en-US"/>
              <a:pPr/>
              <a:t>7</a:t>
            </a:fld>
            <a:endParaRPr lang="en-US">
              <a:solidFill>
                <a:schemeClr val="bg1"/>
              </a:solidFill>
            </a:endParaRPr>
          </a:p>
        </p:txBody>
      </p:sp>
      <p:pic>
        <p:nvPicPr>
          <p:cNvPr id="10245" name="Picture 4"/>
          <p:cNvPicPr>
            <a:picLocks noChangeAspect="1" noChangeArrowheads="1"/>
          </p:cNvPicPr>
          <p:nvPr/>
        </p:nvPicPr>
        <p:blipFill>
          <a:blip r:embed="rId3"/>
          <a:srcRect/>
          <a:stretch>
            <a:fillRect/>
          </a:stretch>
        </p:blipFill>
        <p:spPr bwMode="auto">
          <a:xfrm>
            <a:off x="2438400" y="4800600"/>
            <a:ext cx="4343400" cy="2057400"/>
          </a:xfrm>
          <a:prstGeom prst="rect">
            <a:avLst/>
          </a:prstGeom>
          <a:noFill/>
          <a:ln w="9525">
            <a:noFill/>
            <a:miter lim="800000"/>
            <a:headEnd/>
            <a:tailEnd/>
          </a:ln>
        </p:spPr>
      </p:pic>
      <p:sp>
        <p:nvSpPr>
          <p:cNvPr id="10246" name="TextBox 2"/>
          <p:cNvSpPr txBox="1">
            <a:spLocks noChangeArrowheads="1"/>
          </p:cNvSpPr>
          <p:nvPr/>
        </p:nvSpPr>
        <p:spPr bwMode="auto">
          <a:xfrm>
            <a:off x="6934200" y="5491163"/>
            <a:ext cx="1752600" cy="1077912"/>
          </a:xfrm>
          <a:prstGeom prst="rect">
            <a:avLst/>
          </a:prstGeom>
          <a:noFill/>
          <a:ln w="9525">
            <a:noFill/>
            <a:miter lim="800000"/>
            <a:headEnd/>
            <a:tailEnd/>
          </a:ln>
        </p:spPr>
        <p:txBody>
          <a:bodyPr>
            <a:prstTxWarp prst="textNoShape">
              <a:avLst/>
            </a:prstTxWarp>
            <a:spAutoFit/>
          </a:bodyPr>
          <a:lstStyle/>
          <a:p>
            <a:r>
              <a:rPr lang="en-US" sz="1600">
                <a:hlinkClick r:id="rId4"/>
              </a:rPr>
              <a:t>http://www.personal.psu.edu/faculty/j/e/jel5/biofilms/primer.html</a:t>
            </a:r>
            <a:r>
              <a:rPr lang="en-US" sz="1600"/>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30382"/>
            <a:ext cx="8382000" cy="877888"/>
          </a:xfrm>
        </p:spPr>
        <p:txBody>
          <a:bodyPr>
            <a:normAutofit/>
          </a:bodyPr>
          <a:lstStyle/>
          <a:p>
            <a:pPr>
              <a:defRPr/>
            </a:pPr>
            <a:r>
              <a:rPr lang="en-US" sz="3400" dirty="0" smtClean="0">
                <a:solidFill>
                  <a:srgbClr val="800000"/>
                </a:solidFill>
              </a:rPr>
              <a:t>What Should I Use to Clean? A Detergent?</a:t>
            </a:r>
            <a:endParaRPr lang="en-US" sz="3400" dirty="0">
              <a:solidFill>
                <a:srgbClr val="800000"/>
              </a:solidFill>
            </a:endParaRPr>
          </a:p>
        </p:txBody>
      </p:sp>
      <p:sp>
        <p:nvSpPr>
          <p:cNvPr id="11267" name="Content Placeholder 2"/>
          <p:cNvSpPr>
            <a:spLocks noGrp="1"/>
          </p:cNvSpPr>
          <p:nvPr>
            <p:ph idx="1"/>
          </p:nvPr>
        </p:nvSpPr>
        <p:spPr>
          <a:xfrm>
            <a:off x="457200" y="1363136"/>
            <a:ext cx="8229600" cy="4343400"/>
          </a:xfrm>
        </p:spPr>
        <p:txBody>
          <a:bodyPr>
            <a:normAutofit/>
          </a:bodyPr>
          <a:lstStyle/>
          <a:p>
            <a:pPr marL="450850" indent="-342900">
              <a:buFont typeface="Arial" pitchFamily="-106" charset="0"/>
              <a:buChar char="•"/>
            </a:pPr>
            <a:r>
              <a:rPr lang="en-US" dirty="0">
                <a:ea typeface="ＭＳ Ｐゴシック" pitchFamily="-106" charset="-128"/>
                <a:cs typeface="ＭＳ Ｐゴシック" pitchFamily="-106" charset="-128"/>
              </a:rPr>
              <a:t>A detergent is a sanitizer that reduces the number of germs on a surface to a level that poses an insignificant risk to health </a:t>
            </a:r>
          </a:p>
          <a:p>
            <a:pPr marL="742950" lvl="1" indent="-342900">
              <a:buFont typeface="Arial" pitchFamily="-106" charset="0"/>
              <a:buChar char="•"/>
            </a:pPr>
            <a:r>
              <a:rPr lang="en-US" sz="2200" dirty="0"/>
              <a:t>Contain a surfactant that lifts dirt so it can be rinsed away</a:t>
            </a:r>
          </a:p>
          <a:p>
            <a:pPr marL="742950" lvl="1" indent="-342900">
              <a:buFont typeface="Arial" pitchFamily="-106" charset="0"/>
              <a:buChar char="•"/>
            </a:pPr>
            <a:r>
              <a:rPr lang="en-US" sz="2200" dirty="0"/>
              <a:t>More environmentally friendly (less toxic) and less odor</a:t>
            </a:r>
          </a:p>
          <a:p>
            <a:pPr marL="742950" lvl="1" indent="-342900">
              <a:buFont typeface="Arial" pitchFamily="-106" charset="0"/>
              <a:buChar char="•"/>
            </a:pPr>
            <a:r>
              <a:rPr lang="en-US" sz="2200" dirty="0"/>
              <a:t>No antimicrobial claims on the label</a:t>
            </a:r>
          </a:p>
          <a:p>
            <a:pPr marL="742950" lvl="1" indent="-342900">
              <a:buFont typeface="Arial" pitchFamily="-106" charset="0"/>
              <a:buChar char="•"/>
            </a:pPr>
            <a:r>
              <a:rPr lang="en-US" sz="2200" dirty="0"/>
              <a:t>Will reduce </a:t>
            </a:r>
            <a:r>
              <a:rPr lang="en-US" sz="2200" i="1" dirty="0"/>
              <a:t>Staphylococci</a:t>
            </a:r>
            <a:r>
              <a:rPr lang="en-US" sz="2200" dirty="0"/>
              <a:t> on surfaces but not eliminate them</a:t>
            </a:r>
          </a:p>
          <a:p>
            <a:pPr marL="1009650" lvl="2" indent="-342900"/>
            <a:r>
              <a:rPr lang="en-US" sz="2000" dirty="0">
                <a:solidFill>
                  <a:srgbClr val="A04DA3"/>
                </a:solidFill>
                <a:ea typeface="ＭＳ Ｐゴシック" pitchFamily="-106" charset="-128"/>
              </a:rPr>
              <a:t>No difference in infection rates noted when a detergent was used on non-critical surfaces such as floors or walls</a:t>
            </a:r>
          </a:p>
          <a:p>
            <a:pPr marL="742950" lvl="1" indent="-342900">
              <a:buFont typeface="Arial" pitchFamily="-106" charset="0"/>
              <a:buChar char="•"/>
            </a:pPr>
            <a:r>
              <a:rPr lang="en-US" sz="2200" dirty="0"/>
              <a:t>Should </a:t>
            </a:r>
            <a:r>
              <a:rPr lang="en-US" sz="2200" u="sng" dirty="0"/>
              <a:t>not</a:t>
            </a:r>
            <a:r>
              <a:rPr lang="en-US" sz="2200" dirty="0"/>
              <a:t> be used in an outbreak setting</a:t>
            </a:r>
          </a:p>
        </p:txBody>
      </p:sp>
      <p:sp>
        <p:nvSpPr>
          <p:cNvPr id="11268" name="Slide Number Placeholder 3"/>
          <p:cNvSpPr>
            <a:spLocks noGrp="1"/>
          </p:cNvSpPr>
          <p:nvPr>
            <p:ph type="sldNum" sz="quarter" idx="12"/>
          </p:nvPr>
        </p:nvSpPr>
        <p:spPr bwMode="auto">
          <a:noFill/>
          <a:ln>
            <a:miter lim="800000"/>
            <a:headEnd/>
            <a:tailEnd/>
          </a:ln>
        </p:spPr>
        <p:txBody>
          <a:bodyPr/>
          <a:lstStyle/>
          <a:p>
            <a:fld id="{E09E2748-1F27-7D47-AB03-2A076F01F046}" type="slidenum">
              <a:rPr lang="en-US"/>
              <a:pPr/>
              <a:t>8</a:t>
            </a:fld>
            <a:endParaRPr lang="en-US">
              <a:solidFill>
                <a:schemeClr val="bg1"/>
              </a:solidFill>
            </a:endParaRPr>
          </a:p>
        </p:txBody>
      </p:sp>
      <p:sp>
        <p:nvSpPr>
          <p:cNvPr id="11269" name="TextBox 5"/>
          <p:cNvSpPr txBox="1">
            <a:spLocks noChangeArrowheads="1"/>
          </p:cNvSpPr>
          <p:nvPr/>
        </p:nvSpPr>
        <p:spPr bwMode="auto">
          <a:xfrm>
            <a:off x="4876800" y="5943600"/>
            <a:ext cx="3276600" cy="276225"/>
          </a:xfrm>
          <a:prstGeom prst="rect">
            <a:avLst/>
          </a:prstGeom>
          <a:noFill/>
          <a:ln w="9525">
            <a:noFill/>
            <a:miter lim="800000"/>
            <a:headEnd/>
            <a:tailEnd/>
          </a:ln>
        </p:spPr>
        <p:txBody>
          <a:bodyPr>
            <a:prstTxWarp prst="textNoShape">
              <a:avLst/>
            </a:prstTxWarp>
            <a:spAutoFit/>
          </a:bodyPr>
          <a:lstStyle/>
          <a:p>
            <a:r>
              <a:rPr lang="en-US" sz="1200"/>
              <a:t>(MMWR 2003, APIC Text 2013, CDC, Mulvey)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2977"/>
            <a:ext cx="8229600" cy="877888"/>
          </a:xfrm>
        </p:spPr>
        <p:txBody>
          <a:bodyPr/>
          <a:lstStyle/>
          <a:p>
            <a:pPr>
              <a:defRPr/>
            </a:pPr>
            <a:r>
              <a:rPr lang="en-US" sz="3400" dirty="0" smtClean="0">
                <a:solidFill>
                  <a:srgbClr val="800000"/>
                </a:solidFill>
              </a:rPr>
              <a:t>Or a Disinfectant?</a:t>
            </a:r>
            <a:endParaRPr lang="en-US" sz="3400" dirty="0">
              <a:solidFill>
                <a:srgbClr val="800000"/>
              </a:solidFill>
            </a:endParaRPr>
          </a:p>
        </p:txBody>
      </p:sp>
      <p:sp>
        <p:nvSpPr>
          <p:cNvPr id="12291" name="Content Placeholder 2"/>
          <p:cNvSpPr>
            <a:spLocks noGrp="1"/>
          </p:cNvSpPr>
          <p:nvPr>
            <p:ph idx="1"/>
          </p:nvPr>
        </p:nvSpPr>
        <p:spPr>
          <a:xfrm>
            <a:off x="457200" y="1435095"/>
            <a:ext cx="8229600" cy="4745038"/>
          </a:xfrm>
        </p:spPr>
        <p:txBody>
          <a:bodyPr>
            <a:normAutofit/>
          </a:bodyPr>
          <a:lstStyle/>
          <a:p>
            <a:pPr marL="450850" indent="-342900">
              <a:buFont typeface="Arial" pitchFamily="-106" charset="0"/>
              <a:buChar char="•"/>
            </a:pPr>
            <a:r>
              <a:rPr lang="en-US" dirty="0">
                <a:ea typeface="ＭＳ Ｐゴシック" pitchFamily="-106" charset="-128"/>
                <a:cs typeface="ＭＳ Ｐゴシック" pitchFamily="-106" charset="-128"/>
              </a:rPr>
              <a:t>Disinfectants inactivate microorganisms by inhibiting growth, preventing reproduction, or killing them.</a:t>
            </a:r>
          </a:p>
          <a:p>
            <a:pPr marL="742950" lvl="1" indent="-342900">
              <a:buFont typeface="Arial" pitchFamily="-106" charset="0"/>
              <a:buChar char="•"/>
            </a:pPr>
            <a:r>
              <a:rPr lang="en-US" sz="2200" dirty="0"/>
              <a:t>Appropriate for use on horizontal surfaces in patient rooms, medical equipment, in isolation rooms, and during an outbreak</a:t>
            </a:r>
          </a:p>
          <a:p>
            <a:pPr marL="450850" indent="-342900">
              <a:buFont typeface="Arial" pitchFamily="-106" charset="0"/>
              <a:buChar char="•"/>
            </a:pPr>
            <a:r>
              <a:rPr lang="en-US" dirty="0">
                <a:ea typeface="ＭＳ Ｐゴシック" pitchFamily="-106" charset="-128"/>
                <a:cs typeface="ＭＳ Ｐゴシック" pitchFamily="-106" charset="-128"/>
              </a:rPr>
              <a:t>Organic material such as dirt interfere with their ability to disinfect</a:t>
            </a:r>
          </a:p>
          <a:p>
            <a:pPr marL="742950" lvl="1" indent="-342900">
              <a:buFont typeface="Arial" pitchFamily="-106" charset="0"/>
              <a:buChar char="•"/>
            </a:pPr>
            <a:r>
              <a:rPr lang="en-US" sz="2200" dirty="0"/>
              <a:t>The dirtier an object, the less well the disinfectant works</a:t>
            </a:r>
          </a:p>
          <a:p>
            <a:pPr marL="742950" lvl="1" indent="-342900">
              <a:buFont typeface="Arial" pitchFamily="-106" charset="0"/>
              <a:buChar char="•"/>
            </a:pPr>
            <a:r>
              <a:rPr lang="en-US" sz="2200" dirty="0" err="1"/>
              <a:t>Biofilm</a:t>
            </a:r>
            <a:r>
              <a:rPr lang="en-US" sz="2200" dirty="0"/>
              <a:t> can protect microorganisms from disinfectants</a:t>
            </a:r>
          </a:p>
          <a:p>
            <a:pPr marL="450850" indent="-342900">
              <a:buFont typeface="Arial" pitchFamily="-106" charset="0"/>
              <a:buChar char="•"/>
            </a:pPr>
            <a:r>
              <a:rPr lang="en-US" dirty="0">
                <a:ea typeface="ＭＳ Ｐゴシック" pitchFamily="-106" charset="-128"/>
                <a:cs typeface="ＭＳ Ｐゴシック" pitchFamily="-106" charset="-128"/>
              </a:rPr>
              <a:t>EPA-registered disinfectants will have a “kill” claim on the label 				 </a:t>
            </a:r>
            <a:r>
              <a:rPr lang="en-US" sz="1200" dirty="0">
                <a:ea typeface="ＭＳ Ｐゴシック" pitchFamily="-106" charset="-128"/>
                <a:cs typeface="ＭＳ Ｐゴシック" pitchFamily="-106" charset="-128"/>
              </a:rPr>
              <a:t>(Maris, </a:t>
            </a:r>
            <a:r>
              <a:rPr lang="en-US" sz="1200" dirty="0" err="1">
                <a:ea typeface="ＭＳ Ｐゴシック" pitchFamily="-106" charset="-128"/>
                <a:cs typeface="ＭＳ Ｐゴシック" pitchFamily="-106" charset="-128"/>
              </a:rPr>
              <a:t>Sattar</a:t>
            </a:r>
            <a:r>
              <a:rPr lang="en-US" sz="1200" dirty="0">
                <a:ea typeface="ＭＳ Ｐゴシック" pitchFamily="-106" charset="-128"/>
                <a:cs typeface="ＭＳ Ｐゴシック" pitchFamily="-106" charset="-128"/>
              </a:rPr>
              <a:t>, HICPAC, AJIC Text 2013, Alfa)</a:t>
            </a:r>
            <a:endParaRPr lang="en-US" dirty="0">
              <a:ea typeface="ＭＳ Ｐゴシック" pitchFamily="-106" charset="-128"/>
              <a:cs typeface="ＭＳ Ｐゴシック" pitchFamily="-106" charset="-128"/>
            </a:endParaRPr>
          </a:p>
        </p:txBody>
      </p:sp>
      <p:sp>
        <p:nvSpPr>
          <p:cNvPr id="12292" name="Slide Number Placeholder 3"/>
          <p:cNvSpPr>
            <a:spLocks noGrp="1"/>
          </p:cNvSpPr>
          <p:nvPr>
            <p:ph type="sldNum" sz="quarter" idx="12"/>
          </p:nvPr>
        </p:nvSpPr>
        <p:spPr bwMode="auto">
          <a:noFill/>
          <a:ln>
            <a:miter lim="800000"/>
            <a:headEnd/>
            <a:tailEnd/>
          </a:ln>
        </p:spPr>
        <p:txBody>
          <a:bodyPr/>
          <a:lstStyle/>
          <a:p>
            <a:fld id="{7A43EE3F-E67B-DB42-9389-BD0C861BC82F}" type="slidenum">
              <a:rPr lang="en-US"/>
              <a:pPr/>
              <a:t>9</a:t>
            </a:fld>
            <a:endParaRPr lang="en-US">
              <a:solidFill>
                <a:schemeClr val="bg1"/>
              </a:solidFill>
            </a:endParaRPr>
          </a:p>
        </p:txBody>
      </p:sp>
      <p:sp>
        <p:nvSpPr>
          <p:cNvPr id="12293" name="TextBox 4"/>
          <p:cNvSpPr txBox="1">
            <a:spLocks noChangeArrowheads="1"/>
          </p:cNvSpPr>
          <p:nvPr/>
        </p:nvSpPr>
        <p:spPr bwMode="auto">
          <a:xfrm>
            <a:off x="3219006" y="6019800"/>
            <a:ext cx="4876800" cy="584200"/>
          </a:xfrm>
          <a:prstGeom prst="rect">
            <a:avLst/>
          </a:prstGeom>
          <a:noFill/>
          <a:ln w="9525">
            <a:noFill/>
            <a:miter lim="800000"/>
            <a:headEnd/>
            <a:tailEnd/>
          </a:ln>
        </p:spPr>
        <p:txBody>
          <a:bodyPr>
            <a:prstTxWarp prst="textNoShape">
              <a:avLst/>
            </a:prstTxWarp>
            <a:spAutoFit/>
          </a:bodyPr>
          <a:lstStyle/>
          <a:p>
            <a:pPr algn="ctr"/>
            <a:r>
              <a:rPr lang="en-US" sz="1600" dirty="0"/>
              <a:t>For more information on specific disinfectants, please see the CDC or HAI Program website</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Ｐ明朝"/>
      </a:majorFont>
      <a:minorFont>
        <a:latin typeface="Goudy Old Style"/>
        <a:ea typeface=""/>
        <a:cs typeface=""/>
        <a:font script="Jpan" typeface="ＭＳ Ｐ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Inkwell.thmx</Template>
  <TotalTime>86</TotalTime>
  <Words>4475</Words>
  <Application>Microsoft Office PowerPoint</Application>
  <PresentationFormat>On-screen Show (4:3)</PresentationFormat>
  <Paragraphs>404</Paragraphs>
  <Slides>36</Slides>
  <Notes>35</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Inkwell</vt:lpstr>
      <vt:lpstr>Part I:  Effective Cleaning Strategies for the Environment of Care</vt:lpstr>
      <vt:lpstr>Objectives</vt:lpstr>
      <vt:lpstr>Role of the Healthcare Environment</vt:lpstr>
      <vt:lpstr>Dirty Environment  Disease Transmission</vt:lpstr>
      <vt:lpstr>What is Cleaning? What are Cleaning Strategies?</vt:lpstr>
      <vt:lpstr>The Importance of Manual Cleaning</vt:lpstr>
      <vt:lpstr>Biofilm – Why it is so Important to Prevent</vt:lpstr>
      <vt:lpstr>What Should I Use to Clean? A Detergent?</vt:lpstr>
      <vt:lpstr>Or a Disinfectant?</vt:lpstr>
      <vt:lpstr>How is the Level of Disinfectant Chosen?</vt:lpstr>
      <vt:lpstr>PowerPoint Presentation</vt:lpstr>
      <vt:lpstr>What does “EPA*-registered” mean?     (*Environmental Protection Agency)</vt:lpstr>
      <vt:lpstr>What is “wet contact time”?</vt:lpstr>
      <vt:lpstr>Categories of Surfaces for Frequency of Cleaning</vt:lpstr>
      <vt:lpstr>PowerPoint Presentation</vt:lpstr>
      <vt:lpstr>What is a High Touch Object (HTO)?</vt:lpstr>
      <vt:lpstr>Best Practices for Cleaning</vt:lpstr>
      <vt:lpstr>Clean Room Systematically </vt:lpstr>
      <vt:lpstr>Cotton vs. Microfiber vs. Wipes</vt:lpstr>
      <vt:lpstr>Commentary Continued</vt:lpstr>
      <vt:lpstr>How to Apply Product to a Surface</vt:lpstr>
      <vt:lpstr>Different Types of Mops</vt:lpstr>
      <vt:lpstr>Mopping Up</vt:lpstr>
      <vt:lpstr>‘Orphan’ Equipment</vt:lpstr>
      <vt:lpstr>Privacy Curtains</vt:lpstr>
      <vt:lpstr>Carpeting</vt:lpstr>
      <vt:lpstr>Toilet Bowl Brushes </vt:lpstr>
      <vt:lpstr>Miscellaneous</vt:lpstr>
      <vt:lpstr>More Miscellaneous</vt:lpstr>
      <vt:lpstr>Barriers to Thorough Cleaning</vt:lpstr>
      <vt:lpstr>PowerPoint Presentation</vt:lpstr>
      <vt:lpstr>Potential Worker Health Issues</vt:lpstr>
      <vt:lpstr>Green Products in Healthcare</vt:lpstr>
      <vt:lpstr>Why to Not Aerosolize Disinfectants</vt:lpstr>
      <vt:lpstr>Cleaning up after Norovirus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I: Effective Cleaning Strategies for the Environment of Care</dc:title>
  <dc:creator>Sue Chen</dc:creator>
  <cp:lastModifiedBy>Stanley, Joan (Kim)</cp:lastModifiedBy>
  <cp:revision>11</cp:revision>
  <cp:lastPrinted>2016-10-21T20:18:05Z</cp:lastPrinted>
  <dcterms:created xsi:type="dcterms:W3CDTF">2016-09-07T20:59:24Z</dcterms:created>
  <dcterms:modified xsi:type="dcterms:W3CDTF">2016-11-28T22:00:59Z</dcterms:modified>
</cp:coreProperties>
</file>